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69" r:id="rId3"/>
    <p:sldId id="279" r:id="rId4"/>
    <p:sldId id="303" r:id="rId5"/>
    <p:sldId id="283" r:id="rId6"/>
    <p:sldId id="301" r:id="rId7"/>
    <p:sldId id="345" r:id="rId8"/>
    <p:sldId id="270" r:id="rId9"/>
    <p:sldId id="302" r:id="rId10"/>
    <p:sldId id="297" r:id="rId11"/>
    <p:sldId id="319" r:id="rId12"/>
    <p:sldId id="346" r:id="rId13"/>
    <p:sldId id="300" r:id="rId14"/>
    <p:sldId id="292"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DCD5"/>
    <a:srgbClr val="FCE6DC"/>
    <a:srgbClr val="FBF6ED"/>
    <a:srgbClr val="FBF6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8"/>
    <p:restoredTop sz="93062"/>
  </p:normalViewPr>
  <p:slideViewPr>
    <p:cSldViewPr snapToGrid="0" snapToObjects="1">
      <p:cViewPr varScale="1">
        <p:scale>
          <a:sx n="100" d="100"/>
          <a:sy n="100" d="100"/>
        </p:scale>
        <p:origin x="97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66ACDE-B0A7-8545-BA0E-6F00CD75C2F3}" type="datetimeFigureOut">
              <a:rPr lang="fr-FR" smtClean="0"/>
              <a:t>01/04/2022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0C6B70-9C57-6D44-A655-19816F131889}" type="slidenum">
              <a:rPr lang="fr-FR" smtClean="0"/>
              <a:t>‹N°›</a:t>
            </a:fld>
            <a:endParaRPr lang="fr-FR"/>
          </a:p>
        </p:txBody>
      </p:sp>
    </p:spTree>
    <p:extLst>
      <p:ext uri="{BB962C8B-B14F-4D97-AF65-F5344CB8AC3E}">
        <p14:creationId xmlns:p14="http://schemas.microsoft.com/office/powerpoint/2010/main" val="130560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50C6B70-9C57-6D44-A655-19816F131889}" type="slidenum">
              <a:rPr lang="fr-FR" smtClean="0"/>
              <a:t>1</a:t>
            </a:fld>
            <a:endParaRPr lang="fr-FR"/>
          </a:p>
        </p:txBody>
      </p:sp>
    </p:spTree>
    <p:extLst>
      <p:ext uri="{BB962C8B-B14F-4D97-AF65-F5344CB8AC3E}">
        <p14:creationId xmlns:p14="http://schemas.microsoft.com/office/powerpoint/2010/main" val="187781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50C6B70-9C57-6D44-A655-19816F131889}" type="slidenum">
              <a:rPr lang="fr-FR" smtClean="0"/>
              <a:t>2</a:t>
            </a:fld>
            <a:endParaRPr lang="fr-FR"/>
          </a:p>
        </p:txBody>
      </p:sp>
    </p:spTree>
    <p:extLst>
      <p:ext uri="{BB962C8B-B14F-4D97-AF65-F5344CB8AC3E}">
        <p14:creationId xmlns:p14="http://schemas.microsoft.com/office/powerpoint/2010/main" val="358619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9"/>
          <p:cNvSpPr>
            <a:spLocks noGrp="1" noChangeArrowheads="1"/>
          </p:cNvSpPr>
          <p:nvPr>
            <p:ph type="sldNum" sz="quarter"/>
          </p:nvPr>
        </p:nvSpPr>
        <p:spPr>
          <a:noFill/>
        </p:spPr>
        <p:txBody>
          <a:bodyPr/>
          <a:lstStyle/>
          <a:p>
            <a:pPr>
              <a:tabLst>
                <a:tab pos="798893" algn="l"/>
                <a:tab pos="1597782" algn="l"/>
                <a:tab pos="2396676" algn="l"/>
              </a:tabLst>
            </a:pPr>
            <a:fld id="{AF1425DD-8FC4-49B8-8090-3E7ED828AB8D}" type="slidenum">
              <a:rPr lang="en-GB">
                <a:solidFill>
                  <a:prstClr val="black"/>
                </a:solidFill>
              </a:rPr>
              <a:pPr>
                <a:tabLst>
                  <a:tab pos="798893" algn="l"/>
                  <a:tab pos="1597782" algn="l"/>
                  <a:tab pos="2396676" algn="l"/>
                </a:tabLst>
              </a:pPr>
              <a:t>8</a:t>
            </a:fld>
            <a:endParaRPr lang="en-GB">
              <a:solidFill>
                <a:prstClr val="black"/>
              </a:solidFill>
            </a:endParaRPr>
          </a:p>
        </p:txBody>
      </p:sp>
      <p:sp>
        <p:nvSpPr>
          <p:cNvPr id="29699" name="Text Box 1"/>
          <p:cNvSpPr txBox="1">
            <a:spLocks noChangeArrowheads="1"/>
          </p:cNvSpPr>
          <p:nvPr/>
        </p:nvSpPr>
        <p:spPr bwMode="auto">
          <a:xfrm>
            <a:off x="932621" y="835581"/>
            <a:ext cx="5179829" cy="4172725"/>
          </a:xfrm>
          <a:prstGeom prst="rect">
            <a:avLst/>
          </a:prstGeom>
          <a:solidFill>
            <a:srgbClr val="FFFFFF"/>
          </a:solidFill>
          <a:ln w="9360">
            <a:solidFill>
              <a:srgbClr val="000000"/>
            </a:solidFill>
            <a:miter lim="800000"/>
            <a:headEnd/>
            <a:tailEnd/>
          </a:ln>
        </p:spPr>
        <p:txBody>
          <a:bodyPr wrap="none" lIns="100970" tIns="50483" rIns="100970" bIns="50483" anchor="ctr"/>
          <a:lstStyle/>
          <a:p>
            <a:pPr fontAlgn="base">
              <a:spcBef>
                <a:spcPct val="0"/>
              </a:spcBef>
              <a:spcAft>
                <a:spcPct val="0"/>
              </a:spcAft>
            </a:pPr>
            <a:endParaRPr lang="fr-FR">
              <a:solidFill>
                <a:prstClr val="black"/>
              </a:solidFill>
              <a:latin typeface="Arial" charset="0"/>
              <a:ea typeface="Lucida Sans Unicode" charset="0"/>
              <a:cs typeface="Lucida Sans Unicode" charset="0"/>
            </a:endParaRPr>
          </a:p>
        </p:txBody>
      </p:sp>
      <p:sp>
        <p:nvSpPr>
          <p:cNvPr id="29700" name="Rectangle 2"/>
          <p:cNvSpPr>
            <a:spLocks noGrp="1" noChangeArrowheads="1"/>
          </p:cNvSpPr>
          <p:nvPr>
            <p:ph type="body"/>
          </p:nvPr>
        </p:nvSpPr>
        <p:spPr>
          <a:xfrm>
            <a:off x="705768" y="5286257"/>
            <a:ext cx="5614631" cy="5003125"/>
          </a:xfrm>
          <a:noFill/>
          <a:ln/>
        </p:spPr>
        <p:txBody>
          <a:bodyPr wrap="none" anchor="ctr"/>
          <a:lstStyle/>
          <a:p>
            <a:endParaRPr lang="fr-FR"/>
          </a:p>
        </p:txBody>
      </p:sp>
    </p:spTree>
    <p:extLst>
      <p:ext uri="{BB962C8B-B14F-4D97-AF65-F5344CB8AC3E}">
        <p14:creationId xmlns:p14="http://schemas.microsoft.com/office/powerpoint/2010/main" val="3409408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Cliquez et modifiez le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AF577D28-2737-4A49-9E76-2CE1FC35A911}" type="datetime1">
              <a:rPr lang="fr-FR" smtClean="0"/>
              <a:t>01/04/2022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6929FC-1276-3E44-89D8-7DF3AD83BDE0}"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E02A158-2FC7-7243-A974-869FB388FE27}" type="datetime1">
              <a:rPr lang="fr-FR" smtClean="0"/>
              <a:t>01/04/2022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6929FC-1276-3E44-89D8-7DF3AD83BDE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24AF762-91D1-5241-8CF7-5C782000A1E2}" type="datetime1">
              <a:rPr lang="fr-FR" smtClean="0"/>
              <a:t>01/04/2022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6929FC-1276-3E44-89D8-7DF3AD83BDE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F245A5-15CC-E149-9520-0EF2FA314403}" type="datetime1">
              <a:rPr lang="fr-FR" smtClean="0"/>
              <a:t>01/04/2022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6929FC-1276-3E44-89D8-7DF3AD83BDE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Cliquez et modifiez le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4FE4CA6-F8BD-6246-84C2-EB6F74D12469}" type="datetime1">
              <a:rPr lang="fr-FR" smtClean="0"/>
              <a:t>01/04/2022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6929FC-1276-3E44-89D8-7DF3AD83BDE0}"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Cliquez et modifiez le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6A8456D-9723-DE4D-AAF4-AF20280BD324}" type="datetime1">
              <a:rPr lang="fr-FR" smtClean="0"/>
              <a:t>01/04/2022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76929FC-1276-3E44-89D8-7DF3AD83BDE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Cliquez et modifiez le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3998EB6-7BC2-5D4E-8A68-F4F36C227F00}" type="datetime1">
              <a:rPr lang="fr-FR" smtClean="0"/>
              <a:t>01/04/2022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76929FC-1276-3E44-89D8-7DF3AD83BDE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6286B35-5355-5B42-B26E-3DF98B42357B}" type="datetime1">
              <a:rPr lang="fr-FR" smtClean="0"/>
              <a:t>01/04/2022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76929FC-1276-3E44-89D8-7DF3AD83BDE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E12BD2-5E24-744E-B896-53CBB5A21564}" type="datetime1">
              <a:rPr lang="fr-FR" smtClean="0"/>
              <a:t>01/04/2022</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576929FC-1276-3E44-89D8-7DF3AD83BDE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Cliquez et modifiez le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66C06B7-2B5F-4C44-A6C1-DB1568C4AAA1}" type="datetime1">
              <a:rPr lang="fr-FR" smtClean="0"/>
              <a:t>01/04/2022</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76929FC-1276-3E44-89D8-7DF3AD83BDE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Cliquez et modifiez le titre</a:t>
            </a:r>
            <a:endParaRPr lang="en-US" dirty="0"/>
          </a:p>
        </p:txBody>
      </p:sp>
      <p:sp>
        <p:nvSpPr>
          <p:cNvPr id="3" name="Picture Placeholder 2"/>
          <p:cNvSpPr>
            <a:spLocks noGrp="1" noChangeAspect="1"/>
          </p:cNvSpPr>
          <p:nvPr>
            <p:ph type="pic" idx="1"/>
          </p:nvPr>
        </p:nvSpPr>
        <p:spPr>
          <a:xfrm>
            <a:off x="15" y="0"/>
            <a:ext cx="12191985" cy="4915076"/>
          </a:xfrm>
          <a:solidFill>
            <a:schemeClr val="accent2"/>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2F57D1-2AF6-C84D-AF64-B1230094F68A}" type="datetime1">
              <a:rPr lang="fr-FR" smtClean="0"/>
              <a:t>01/04/2022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76929FC-1276-3E44-89D8-7DF3AD83BDE0}"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Cliquez et modifiez le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8ED046D-9F09-8C48-BF2A-1AFEFD9410D9}" type="datetime1">
              <a:rPr lang="fr-FR" smtClean="0"/>
              <a:t>01/04/2022</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76929FC-1276-3E44-89D8-7DF3AD83BDE0}"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774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dares.travail-emploi.gouv.fr/sites/default/files/3a0c0e024e543875bbe468ad34d67aa8/Dares_Acemo-covid_Synthese_d&#233;cembre%202021.pdf"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5220928" y="965199"/>
            <a:ext cx="5999002" cy="4409689"/>
          </a:xfrm>
        </p:spPr>
        <p:txBody>
          <a:bodyPr anchor="ctr">
            <a:noAutofit/>
          </a:bodyPr>
          <a:lstStyle/>
          <a:p>
            <a:r>
              <a:rPr lang="fr-FR" sz="4400" b="1" dirty="0">
                <a:solidFill>
                  <a:schemeClr val="tx2"/>
                </a:solidFill>
              </a:rPr>
              <a:t>Figures, expériences et échelles territoriales de la garantie d’emploi </a:t>
            </a:r>
            <a:endParaRPr lang="fr-FR" sz="4400" dirty="0">
              <a:solidFill>
                <a:schemeClr val="tx2"/>
              </a:solidFill>
            </a:endParaRPr>
          </a:p>
        </p:txBody>
      </p:sp>
      <p:sp>
        <p:nvSpPr>
          <p:cNvPr id="11" name="Rectangle 10">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ous-titre 2"/>
          <p:cNvSpPr>
            <a:spLocks noGrp="1"/>
          </p:cNvSpPr>
          <p:nvPr>
            <p:ph type="subTitle" idx="1"/>
          </p:nvPr>
        </p:nvSpPr>
        <p:spPr>
          <a:xfrm>
            <a:off x="357233" y="1903080"/>
            <a:ext cx="3993054" cy="4739267"/>
          </a:xfrm>
        </p:spPr>
        <p:txBody>
          <a:bodyPr anchor="ctr">
            <a:normAutofit/>
          </a:bodyPr>
          <a:lstStyle/>
          <a:p>
            <a:r>
              <a:rPr lang="fr-FR" sz="2600" cap="none" dirty="0">
                <a:solidFill>
                  <a:schemeClr val="bg1">
                    <a:lumMod val="85000"/>
                  </a:schemeClr>
                </a:solidFill>
                <a:latin typeface="+mn-lt"/>
              </a:rPr>
              <a:t>Journée d’étude autour de TZCLD</a:t>
            </a:r>
          </a:p>
          <a:p>
            <a:endParaRPr lang="fr-FR" cap="none" dirty="0">
              <a:solidFill>
                <a:schemeClr val="bg1">
                  <a:lumMod val="85000"/>
                </a:schemeClr>
              </a:solidFill>
              <a:latin typeface="+mn-lt"/>
            </a:endParaRPr>
          </a:p>
          <a:p>
            <a:r>
              <a:rPr lang="fr-FR" cap="none" dirty="0" err="1">
                <a:solidFill>
                  <a:schemeClr val="bg1">
                    <a:lumMod val="85000"/>
                  </a:schemeClr>
                </a:solidFill>
                <a:latin typeface="+mn-lt"/>
              </a:rPr>
              <a:t>Clersé</a:t>
            </a:r>
            <a:r>
              <a:rPr lang="fr-FR" cap="none" dirty="0">
                <a:solidFill>
                  <a:schemeClr val="bg1">
                    <a:lumMod val="85000"/>
                  </a:schemeClr>
                </a:solidFill>
                <a:latin typeface="+mn-lt"/>
              </a:rPr>
              <a:t> / Chaire ESS</a:t>
            </a:r>
          </a:p>
          <a:p>
            <a:pPr algn="ctr"/>
            <a:r>
              <a:rPr lang="fr-FR" cap="none" dirty="0">
                <a:solidFill>
                  <a:schemeClr val="bg1">
                    <a:lumMod val="85000"/>
                  </a:schemeClr>
                </a:solidFill>
                <a:latin typeface="+mn-lt"/>
              </a:rPr>
              <a:t>31 mars 2022</a:t>
            </a:r>
            <a:endParaRPr lang="fr-FR" cap="none" dirty="0">
              <a:solidFill>
                <a:srgbClr val="FFFFFF"/>
              </a:solidFill>
              <a:latin typeface="+mn-lt"/>
            </a:endParaRPr>
          </a:p>
          <a:p>
            <a:endParaRPr lang="fr-FR" cap="none" dirty="0">
              <a:solidFill>
                <a:srgbClr val="FFFFFF"/>
              </a:solidFill>
              <a:latin typeface="+mn-lt"/>
            </a:endParaRPr>
          </a:p>
        </p:txBody>
      </p:sp>
      <p:sp>
        <p:nvSpPr>
          <p:cNvPr id="13" name="Rectangle 12">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Espace réservé du numéro de diapositive 3"/>
          <p:cNvSpPr>
            <a:spLocks noGrp="1"/>
          </p:cNvSpPr>
          <p:nvPr>
            <p:ph type="sldNum" sz="quarter" idx="12"/>
          </p:nvPr>
        </p:nvSpPr>
        <p:spPr>
          <a:xfrm>
            <a:off x="10383078" y="6459785"/>
            <a:ext cx="829405" cy="365125"/>
          </a:xfrm>
        </p:spPr>
        <p:txBody>
          <a:bodyPr>
            <a:normAutofit/>
          </a:bodyPr>
          <a:lstStyle/>
          <a:p>
            <a:pPr>
              <a:spcAft>
                <a:spcPts val="600"/>
              </a:spcAft>
            </a:pPr>
            <a:fld id="{576929FC-1276-3E44-89D8-7DF3AD83BDE0}" type="slidenum">
              <a:rPr lang="fr-FR">
                <a:solidFill>
                  <a:schemeClr val="tx2"/>
                </a:solidFill>
              </a:rPr>
              <a:pPr>
                <a:spcAft>
                  <a:spcPts val="600"/>
                </a:spcAft>
              </a:pPr>
              <a:t>1</a:t>
            </a:fld>
            <a:endParaRPr lang="fr-FR">
              <a:solidFill>
                <a:schemeClr val="tx2"/>
              </a:solidFill>
            </a:endParaRPr>
          </a:p>
        </p:txBody>
      </p:sp>
      <p:sp>
        <p:nvSpPr>
          <p:cNvPr id="5" name="ZoneTexte 4">
            <a:extLst>
              <a:ext uri="{FF2B5EF4-FFF2-40B4-BE49-F238E27FC236}">
                <a16:creationId xmlns:a16="http://schemas.microsoft.com/office/drawing/2014/main" id="{21D8F99F-0E59-214C-8189-144A0BBAB867}"/>
              </a:ext>
            </a:extLst>
          </p:cNvPr>
          <p:cNvSpPr txBox="1"/>
          <p:nvPr/>
        </p:nvSpPr>
        <p:spPr>
          <a:xfrm>
            <a:off x="7713745" y="5601028"/>
            <a:ext cx="3745299" cy="830997"/>
          </a:xfrm>
          <a:prstGeom prst="rect">
            <a:avLst/>
          </a:prstGeom>
          <a:noFill/>
        </p:spPr>
        <p:txBody>
          <a:bodyPr wrap="square" rtlCol="0">
            <a:spAutoFit/>
          </a:bodyPr>
          <a:lstStyle/>
          <a:p>
            <a:r>
              <a:rPr lang="fr-FR" sz="2400" dirty="0">
                <a:solidFill>
                  <a:schemeClr val="accent6">
                    <a:lumMod val="75000"/>
                  </a:schemeClr>
                </a:solidFill>
              </a:rPr>
              <a:t>Anne </a:t>
            </a:r>
            <a:r>
              <a:rPr lang="fr-FR" sz="2400" dirty="0" err="1">
                <a:solidFill>
                  <a:schemeClr val="accent6">
                    <a:lumMod val="75000"/>
                  </a:schemeClr>
                </a:solidFill>
              </a:rPr>
              <a:t>Eydoux</a:t>
            </a:r>
            <a:endParaRPr lang="fr-FR" sz="2400" dirty="0">
              <a:solidFill>
                <a:schemeClr val="accent6">
                  <a:lumMod val="75000"/>
                </a:schemeClr>
              </a:solidFill>
            </a:endParaRPr>
          </a:p>
          <a:p>
            <a:r>
              <a:rPr lang="fr-FR" sz="2400" dirty="0" err="1">
                <a:solidFill>
                  <a:schemeClr val="accent6">
                    <a:lumMod val="75000"/>
                  </a:schemeClr>
                </a:solidFill>
              </a:rPr>
              <a:t>Cnam</a:t>
            </a:r>
            <a:r>
              <a:rPr lang="fr-FR" sz="2400" dirty="0">
                <a:solidFill>
                  <a:schemeClr val="accent6">
                    <a:lumMod val="75000"/>
                  </a:schemeClr>
                </a:solidFill>
              </a:rPr>
              <a:t>, Lise-CNRS et CEET</a:t>
            </a:r>
          </a:p>
        </p:txBody>
      </p:sp>
    </p:spTree>
    <p:extLst>
      <p:ext uri="{BB962C8B-B14F-4D97-AF65-F5344CB8AC3E}">
        <p14:creationId xmlns:p14="http://schemas.microsoft.com/office/powerpoint/2010/main" val="1251661342"/>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A1AA9F-385F-5443-B1FA-063A81B4D82D}"/>
              </a:ext>
            </a:extLst>
          </p:cNvPr>
          <p:cNvSpPr>
            <a:spLocks noGrp="1"/>
          </p:cNvSpPr>
          <p:nvPr>
            <p:ph type="title"/>
          </p:nvPr>
        </p:nvSpPr>
        <p:spPr>
          <a:xfrm>
            <a:off x="775897" y="281880"/>
            <a:ext cx="10436585" cy="968440"/>
          </a:xfrm>
        </p:spPr>
        <p:txBody>
          <a:bodyPr>
            <a:normAutofit fontScale="90000"/>
          </a:bodyPr>
          <a:lstStyle/>
          <a:p>
            <a:r>
              <a:rPr lang="fr-FR" sz="4000" b="1" dirty="0"/>
              <a:t>III. Penser global, agir local : expérimentations et mise en œuvre locale</a:t>
            </a:r>
          </a:p>
        </p:txBody>
      </p:sp>
      <p:sp>
        <p:nvSpPr>
          <p:cNvPr id="3" name="Espace réservé du contenu 2">
            <a:extLst>
              <a:ext uri="{FF2B5EF4-FFF2-40B4-BE49-F238E27FC236}">
                <a16:creationId xmlns:a16="http://schemas.microsoft.com/office/drawing/2014/main" id="{1F076AD1-9F78-7346-A5EE-8F01D800FC88}"/>
              </a:ext>
            </a:extLst>
          </p:cNvPr>
          <p:cNvSpPr>
            <a:spLocks noGrp="1"/>
          </p:cNvSpPr>
          <p:nvPr>
            <p:ph sz="half" idx="1"/>
          </p:nvPr>
        </p:nvSpPr>
        <p:spPr>
          <a:xfrm>
            <a:off x="775897" y="1924021"/>
            <a:ext cx="7292338" cy="4327767"/>
          </a:xfrm>
        </p:spPr>
        <p:txBody>
          <a:bodyPr>
            <a:normAutofit/>
          </a:bodyPr>
          <a:lstStyle/>
          <a:p>
            <a:pPr>
              <a:buSzPct val="80000"/>
            </a:pPr>
            <a:r>
              <a:rPr lang="fr-FR" sz="2200" dirty="0">
                <a:latin typeface="+mj-lt"/>
              </a:rPr>
              <a:t>Plusieurs modèles de politiques nationales de plein-emploi</a:t>
            </a:r>
          </a:p>
          <a:p>
            <a:pPr lvl="1">
              <a:buSzPct val="80000"/>
            </a:pPr>
            <a:r>
              <a:rPr lang="fr-FR" sz="2000" dirty="0">
                <a:latin typeface="+mj-lt"/>
              </a:rPr>
              <a:t>centralisé (New Deal)</a:t>
            </a:r>
          </a:p>
          <a:p>
            <a:pPr lvl="1">
              <a:buSzPct val="80000"/>
            </a:pPr>
            <a:r>
              <a:rPr lang="fr-FR" sz="2000" dirty="0">
                <a:latin typeface="+mj-lt"/>
              </a:rPr>
              <a:t>décentralisé (</a:t>
            </a:r>
            <a:r>
              <a:rPr lang="fr-FR" sz="2000" dirty="0" err="1">
                <a:latin typeface="+mj-lt"/>
              </a:rPr>
              <a:t>Chef·es</a:t>
            </a:r>
            <a:r>
              <a:rPr lang="fr-FR" sz="2000" dirty="0">
                <a:latin typeface="+mj-lt"/>
              </a:rPr>
              <a:t> de famille sans emploi)</a:t>
            </a:r>
          </a:p>
          <a:p>
            <a:pPr lvl="1">
              <a:buSzPct val="80000"/>
            </a:pPr>
            <a:r>
              <a:rPr lang="fr-FR" sz="2000" dirty="0">
                <a:latin typeface="+mj-lt"/>
              </a:rPr>
              <a:t>expérimental (TZCLD)</a:t>
            </a:r>
          </a:p>
          <a:p>
            <a:pPr>
              <a:buSzPct val="80000"/>
            </a:pPr>
            <a:r>
              <a:rPr lang="fr-FR" sz="2200" dirty="0">
                <a:latin typeface="+mj-lt"/>
              </a:rPr>
              <a:t>Quel modèle économique ?</a:t>
            </a:r>
          </a:p>
          <a:p>
            <a:pPr lvl="1">
              <a:buSzPct val="80000"/>
            </a:pPr>
            <a:r>
              <a:rPr lang="fr-FR" sz="2000" dirty="0">
                <a:latin typeface="+mj-lt"/>
              </a:rPr>
              <a:t>quels financements ?</a:t>
            </a:r>
          </a:p>
          <a:p>
            <a:pPr lvl="2">
              <a:buSzPct val="80000"/>
              <a:buFontTx/>
              <a:buChar char="-"/>
            </a:pPr>
            <a:r>
              <a:rPr lang="fr-FR" sz="1800" dirty="0">
                <a:latin typeface="+mj-lt"/>
              </a:rPr>
              <a:t>création monétaire peu vraisemblable dans le cas français / européen</a:t>
            </a:r>
          </a:p>
          <a:p>
            <a:pPr>
              <a:buSzPct val="80000"/>
            </a:pPr>
            <a:r>
              <a:rPr lang="fr-FR" sz="2200" dirty="0">
                <a:latin typeface="+mj-lt"/>
              </a:rPr>
              <a:t>Quelle mise en œuvre ?</a:t>
            </a:r>
          </a:p>
          <a:p>
            <a:pPr lvl="2">
              <a:lnSpc>
                <a:spcPct val="100000"/>
              </a:lnSpc>
              <a:buSzPct val="80000"/>
              <a:buFontTx/>
              <a:buChar char="-"/>
            </a:pPr>
            <a:r>
              <a:rPr lang="fr-FR" sz="1800" dirty="0">
                <a:latin typeface="+mj-lt"/>
              </a:rPr>
              <a:t>quels emplois, quelles activités, quels employeurs, quelle échelle, quelle organisation, quelle philosophie ?</a:t>
            </a:r>
          </a:p>
          <a:p>
            <a:pPr>
              <a:lnSpc>
                <a:spcPct val="100000"/>
              </a:lnSpc>
              <a:buSzPct val="80000"/>
              <a:buFontTx/>
              <a:buChar char="-"/>
            </a:pPr>
            <a:r>
              <a:rPr lang="fr-FR" sz="2200" dirty="0">
                <a:latin typeface="+mj-lt"/>
              </a:rPr>
              <a:t>Quelle échelle, quelle temporalité ?</a:t>
            </a:r>
          </a:p>
        </p:txBody>
      </p:sp>
      <p:sp>
        <p:nvSpPr>
          <p:cNvPr id="5" name="Espace réservé du numéro de diapositive 4">
            <a:extLst>
              <a:ext uri="{FF2B5EF4-FFF2-40B4-BE49-F238E27FC236}">
                <a16:creationId xmlns:a16="http://schemas.microsoft.com/office/drawing/2014/main" id="{FE5F0A42-5226-0C46-B5D6-A98665E144CE}"/>
              </a:ext>
            </a:extLst>
          </p:cNvPr>
          <p:cNvSpPr>
            <a:spLocks noGrp="1"/>
          </p:cNvSpPr>
          <p:nvPr>
            <p:ph type="sldNum" sz="quarter" idx="12"/>
          </p:nvPr>
        </p:nvSpPr>
        <p:spPr/>
        <p:txBody>
          <a:bodyPr/>
          <a:lstStyle/>
          <a:p>
            <a:fld id="{576929FC-1276-3E44-89D8-7DF3AD83BDE0}" type="slidenum">
              <a:rPr lang="fr-FR" smtClean="0"/>
              <a:t>10</a:t>
            </a:fld>
            <a:endParaRPr lang="fr-FR"/>
          </a:p>
        </p:txBody>
      </p:sp>
      <p:sp>
        <p:nvSpPr>
          <p:cNvPr id="10" name="Espace réservé du contenu 9">
            <a:extLst>
              <a:ext uri="{FF2B5EF4-FFF2-40B4-BE49-F238E27FC236}">
                <a16:creationId xmlns:a16="http://schemas.microsoft.com/office/drawing/2014/main" id="{E2864EEA-B286-5E4B-996E-5734A8FB449A}"/>
              </a:ext>
            </a:extLst>
          </p:cNvPr>
          <p:cNvSpPr>
            <a:spLocks noGrp="1"/>
          </p:cNvSpPr>
          <p:nvPr>
            <p:ph sz="half" idx="2"/>
          </p:nvPr>
        </p:nvSpPr>
        <p:spPr>
          <a:xfrm>
            <a:off x="8498541" y="2151529"/>
            <a:ext cx="2713941" cy="3872753"/>
          </a:xfrm>
          <a:ln>
            <a:solidFill>
              <a:schemeClr val="accent1"/>
            </a:solidFill>
          </a:ln>
        </p:spPr>
        <p:txBody>
          <a:bodyPr>
            <a:normAutofit/>
          </a:bodyPr>
          <a:lstStyle/>
          <a:p>
            <a:r>
              <a:rPr lang="fr-FR" sz="2200" dirty="0">
                <a:latin typeface="+mj-lt"/>
              </a:rPr>
              <a:t>La question de la mise en œuvre </a:t>
            </a:r>
          </a:p>
          <a:p>
            <a:r>
              <a:rPr lang="fr-FR" dirty="0">
                <a:latin typeface="+mj-lt"/>
              </a:rPr>
              <a:t>« </a:t>
            </a:r>
            <a:r>
              <a:rPr lang="fr-FR" i="1" dirty="0">
                <a:solidFill>
                  <a:schemeClr val="accent2">
                    <a:lumMod val="75000"/>
                  </a:schemeClr>
                </a:solidFill>
                <a:latin typeface="+mj-lt"/>
              </a:rPr>
              <a:t>répondre à la question « Comment payer la garantie d’emploi ? » est bien plus facile que de répondre à la question « Comment l’appliquer ? </a:t>
            </a:r>
            <a:r>
              <a:rPr lang="fr-FR" dirty="0">
                <a:latin typeface="+mj-lt"/>
              </a:rPr>
              <a:t>» (P. </a:t>
            </a:r>
            <a:r>
              <a:rPr lang="fr-FR" dirty="0" err="1">
                <a:latin typeface="+mj-lt"/>
              </a:rPr>
              <a:t>Tcherneva</a:t>
            </a:r>
            <a:r>
              <a:rPr lang="fr-FR" dirty="0">
                <a:latin typeface="+mj-lt"/>
              </a:rPr>
              <a:t>, 2021, p. 73).</a:t>
            </a:r>
          </a:p>
        </p:txBody>
      </p:sp>
    </p:spTree>
    <p:extLst>
      <p:ext uri="{BB962C8B-B14F-4D97-AF65-F5344CB8AC3E}">
        <p14:creationId xmlns:p14="http://schemas.microsoft.com/office/powerpoint/2010/main" val="340080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FA3844-DF8D-4F4C-BD92-A2E13B0B3098}"/>
              </a:ext>
            </a:extLst>
          </p:cNvPr>
          <p:cNvSpPr>
            <a:spLocks noGrp="1"/>
          </p:cNvSpPr>
          <p:nvPr>
            <p:ph type="title"/>
          </p:nvPr>
        </p:nvSpPr>
        <p:spPr>
          <a:xfrm>
            <a:off x="479376" y="301774"/>
            <a:ext cx="11233248" cy="708637"/>
          </a:xfrm>
        </p:spPr>
        <p:txBody>
          <a:bodyPr>
            <a:noAutofit/>
          </a:bodyPr>
          <a:lstStyle/>
          <a:p>
            <a:r>
              <a:rPr lang="fr-FR" sz="3600" dirty="0"/>
              <a:t>TZCLD : organisation des expérimentations</a:t>
            </a:r>
          </a:p>
        </p:txBody>
      </p:sp>
      <p:sp>
        <p:nvSpPr>
          <p:cNvPr id="3" name="Espace réservé du contenu 2">
            <a:extLst>
              <a:ext uri="{FF2B5EF4-FFF2-40B4-BE49-F238E27FC236}">
                <a16:creationId xmlns:a16="http://schemas.microsoft.com/office/drawing/2014/main" id="{8B8E2B33-E2DF-C543-9C9D-CA85FA8529EB}"/>
              </a:ext>
            </a:extLst>
          </p:cNvPr>
          <p:cNvSpPr>
            <a:spLocks noGrp="1"/>
          </p:cNvSpPr>
          <p:nvPr>
            <p:ph sz="half" idx="1"/>
          </p:nvPr>
        </p:nvSpPr>
        <p:spPr>
          <a:xfrm>
            <a:off x="507231" y="1846729"/>
            <a:ext cx="5872053" cy="4410635"/>
          </a:xfrm>
          <a:ln>
            <a:solidFill>
              <a:schemeClr val="accent1"/>
            </a:solidFill>
          </a:ln>
        </p:spPr>
        <p:txBody>
          <a:bodyPr>
            <a:normAutofit fontScale="55000" lnSpcReduction="20000"/>
          </a:bodyPr>
          <a:lstStyle/>
          <a:p>
            <a:pPr marL="0" indent="0">
              <a:lnSpc>
                <a:spcPct val="120000"/>
              </a:lnSpc>
              <a:buNone/>
            </a:pPr>
            <a:r>
              <a:rPr lang="fr-FR" sz="4000" dirty="0">
                <a:latin typeface="+mj-lt"/>
              </a:rPr>
              <a:t>Emploi (éviter les « pièges » de l’insertion)</a:t>
            </a:r>
          </a:p>
          <a:p>
            <a:pPr marL="578358" lvl="1" indent="-285750">
              <a:lnSpc>
                <a:spcPct val="120000"/>
              </a:lnSpc>
              <a:buSzPct val="80000"/>
            </a:pPr>
            <a:r>
              <a:rPr lang="fr-FR" sz="3200" dirty="0">
                <a:latin typeface="+mj-lt"/>
              </a:rPr>
              <a:t>CDI au Smic pour les personnes privées d’emploi volontaires pour travailler sur le territoire</a:t>
            </a:r>
          </a:p>
          <a:p>
            <a:pPr marL="0" indent="0">
              <a:lnSpc>
                <a:spcPct val="120000"/>
              </a:lnSpc>
              <a:buNone/>
            </a:pPr>
            <a:r>
              <a:rPr lang="fr-FR" sz="4000" dirty="0">
                <a:latin typeface="+mj-lt"/>
              </a:rPr>
              <a:t>Entreprise conventionnée, à but d’emploi (EBE)</a:t>
            </a:r>
          </a:p>
          <a:p>
            <a:pPr marL="578358" lvl="1" indent="-285750">
              <a:lnSpc>
                <a:spcPct val="120000"/>
              </a:lnSpc>
              <a:buSzPct val="80000"/>
            </a:pPr>
            <a:r>
              <a:rPr lang="fr-FR" sz="3200" dirty="0">
                <a:latin typeface="+mj-lt"/>
              </a:rPr>
              <a:t>favoriser la sortie vers l’emplois ordinaire</a:t>
            </a:r>
          </a:p>
          <a:p>
            <a:pPr marL="578358" lvl="1" indent="-285750">
              <a:lnSpc>
                <a:spcPct val="120000"/>
              </a:lnSpc>
              <a:buSzPct val="80000"/>
            </a:pPr>
            <a:r>
              <a:rPr lang="fr-FR" sz="3200" dirty="0">
                <a:latin typeface="+mj-lt"/>
              </a:rPr>
              <a:t>droit de retour du salarié en cas d’échec</a:t>
            </a:r>
          </a:p>
          <a:p>
            <a:pPr marL="0" indent="0">
              <a:lnSpc>
                <a:spcPct val="120000"/>
              </a:lnSpc>
              <a:buNone/>
            </a:pPr>
            <a:r>
              <a:rPr lang="fr-FR" sz="4000" dirty="0">
                <a:latin typeface="+mj-lt"/>
              </a:rPr>
              <a:t>Activités</a:t>
            </a:r>
          </a:p>
          <a:p>
            <a:pPr marL="578358" lvl="1" indent="-285750">
              <a:lnSpc>
                <a:spcPct val="120000"/>
              </a:lnSpc>
              <a:buSzPct val="80000"/>
            </a:pPr>
            <a:r>
              <a:rPr lang="fr-FR" sz="3600" dirty="0">
                <a:latin typeface="+mj-lt"/>
              </a:rPr>
              <a:t>à partir des projets des personnes</a:t>
            </a:r>
          </a:p>
          <a:p>
            <a:pPr marL="578358" lvl="1" indent="-285750">
              <a:lnSpc>
                <a:spcPct val="120000"/>
              </a:lnSpc>
              <a:buSzPct val="80000"/>
            </a:pPr>
            <a:r>
              <a:rPr lang="fr-FR" sz="3600" dirty="0">
                <a:latin typeface="+mj-lt"/>
              </a:rPr>
              <a:t>concertation avec acteurs économiques et élus</a:t>
            </a:r>
          </a:p>
          <a:p>
            <a:pPr lvl="3">
              <a:lnSpc>
                <a:spcPct val="110000"/>
              </a:lnSpc>
              <a:buSzPct val="80000"/>
              <a:buFont typeface="Wingdings" pitchFamily="2" charset="2"/>
              <a:buChar char="ü"/>
            </a:pPr>
            <a:r>
              <a:rPr lang="fr-FR" sz="3300" dirty="0">
                <a:latin typeface="+mj-lt"/>
              </a:rPr>
              <a:t>ni distorsions de concurrence ni effets de substitution</a:t>
            </a:r>
          </a:p>
          <a:p>
            <a:pPr lvl="3">
              <a:lnSpc>
                <a:spcPct val="110000"/>
              </a:lnSpc>
              <a:buSzPct val="80000"/>
              <a:buFont typeface="Wingdings" pitchFamily="2" charset="2"/>
              <a:buChar char="ü"/>
            </a:pPr>
            <a:r>
              <a:rPr lang="fr-FR" sz="3300" dirty="0">
                <a:latin typeface="+mj-lt"/>
              </a:rPr>
              <a:t>activités nouvelles doivent à terme devenir solvables</a:t>
            </a:r>
          </a:p>
        </p:txBody>
      </p:sp>
      <p:sp>
        <p:nvSpPr>
          <p:cNvPr id="6" name="Espace réservé du contenu 5">
            <a:extLst>
              <a:ext uri="{FF2B5EF4-FFF2-40B4-BE49-F238E27FC236}">
                <a16:creationId xmlns:a16="http://schemas.microsoft.com/office/drawing/2014/main" id="{E4BBB9F5-0F27-0946-AAE1-0F2776CA68B9}"/>
              </a:ext>
            </a:extLst>
          </p:cNvPr>
          <p:cNvSpPr>
            <a:spLocks noGrp="1"/>
          </p:cNvSpPr>
          <p:nvPr>
            <p:ph sz="half" idx="2"/>
          </p:nvPr>
        </p:nvSpPr>
        <p:spPr>
          <a:xfrm>
            <a:off x="6664892" y="1963269"/>
            <a:ext cx="5186450" cy="4177553"/>
          </a:xfrm>
          <a:solidFill>
            <a:schemeClr val="accent2">
              <a:lumMod val="20000"/>
              <a:lumOff val="80000"/>
            </a:schemeClr>
          </a:solidFill>
          <a:ln>
            <a:solidFill>
              <a:schemeClr val="accent1"/>
            </a:solidFill>
          </a:ln>
        </p:spPr>
        <p:txBody>
          <a:bodyPr>
            <a:normAutofit fontScale="55000" lnSpcReduction="20000"/>
          </a:bodyPr>
          <a:lstStyle/>
          <a:p>
            <a:pPr marL="0" indent="0">
              <a:lnSpc>
                <a:spcPct val="120000"/>
              </a:lnSpc>
              <a:buNone/>
            </a:pPr>
            <a:r>
              <a:rPr lang="fr-FR" sz="4000" dirty="0">
                <a:latin typeface="+mj-lt"/>
              </a:rPr>
              <a:t>Pilotage local : comité local</a:t>
            </a:r>
          </a:p>
          <a:p>
            <a:pPr lvl="2">
              <a:lnSpc>
                <a:spcPct val="110000"/>
              </a:lnSpc>
              <a:buSzPct val="80000"/>
              <a:buFont typeface="Wingdings" pitchFamily="2" charset="2"/>
              <a:buChar char="ü"/>
            </a:pPr>
            <a:r>
              <a:rPr lang="fr-FR" sz="3600" dirty="0">
                <a:latin typeface="+mj-lt"/>
              </a:rPr>
              <a:t>conventionne les EBE, réunit les acteurs du territoire</a:t>
            </a:r>
          </a:p>
          <a:p>
            <a:pPr lvl="2">
              <a:lnSpc>
                <a:spcPct val="110000"/>
              </a:lnSpc>
              <a:buSzPct val="80000"/>
              <a:buFont typeface="Wingdings" pitchFamily="2" charset="2"/>
              <a:buChar char="ü"/>
            </a:pPr>
            <a:r>
              <a:rPr lang="fr-FR" sz="3600" dirty="0">
                <a:latin typeface="+mj-lt"/>
              </a:rPr>
              <a:t>accueille les personnes privées d’emploi</a:t>
            </a:r>
          </a:p>
          <a:p>
            <a:pPr lvl="2">
              <a:lnSpc>
                <a:spcPct val="110000"/>
              </a:lnSpc>
              <a:buSzPct val="80000"/>
              <a:buFont typeface="Wingdings" pitchFamily="2" charset="2"/>
              <a:buChar char="ü"/>
            </a:pPr>
            <a:r>
              <a:rPr lang="fr-FR" sz="3600" dirty="0">
                <a:latin typeface="+mj-lt"/>
              </a:rPr>
              <a:t>contribue à la définition des activités</a:t>
            </a:r>
          </a:p>
          <a:p>
            <a:pPr marL="0" indent="0">
              <a:lnSpc>
                <a:spcPct val="120000"/>
              </a:lnSpc>
              <a:buNone/>
            </a:pPr>
            <a:r>
              <a:rPr lang="fr-FR" sz="4000" dirty="0">
                <a:latin typeface="+mj-lt"/>
              </a:rPr>
              <a:t>Expérimentation en principe « à budget constant », par réallocation</a:t>
            </a:r>
          </a:p>
          <a:p>
            <a:pPr marL="578358" lvl="1" indent="-285750">
              <a:lnSpc>
                <a:spcPct val="120000"/>
              </a:lnSpc>
              <a:buSzPct val="80000"/>
            </a:pPr>
            <a:r>
              <a:rPr lang="fr-FR" sz="3600" dirty="0">
                <a:latin typeface="+mj-lt"/>
              </a:rPr>
              <a:t>fonds national abondé par des contributions </a:t>
            </a:r>
          </a:p>
          <a:p>
            <a:pPr lvl="3">
              <a:lnSpc>
                <a:spcPct val="110000"/>
              </a:lnSpc>
              <a:buSzPct val="80000"/>
              <a:buFont typeface="Wingdings" pitchFamily="2" charset="2"/>
              <a:buChar char="ü"/>
            </a:pPr>
            <a:r>
              <a:rPr lang="fr-FR" sz="3300" dirty="0">
                <a:latin typeface="+mj-lt"/>
              </a:rPr>
              <a:t>de l’Etat, de Pôle emploi</a:t>
            </a:r>
          </a:p>
          <a:p>
            <a:pPr lvl="3">
              <a:lnSpc>
                <a:spcPct val="110000"/>
              </a:lnSpc>
              <a:buSzPct val="80000"/>
              <a:buFont typeface="Wingdings" pitchFamily="2" charset="2"/>
              <a:buChar char="ü"/>
            </a:pPr>
            <a:r>
              <a:rPr lang="fr-FR" sz="3300" dirty="0">
                <a:latin typeface="+mj-lt"/>
              </a:rPr>
              <a:t>du fonds national d’aide au logement, du Conseil départemental</a:t>
            </a:r>
          </a:p>
        </p:txBody>
      </p:sp>
      <p:sp>
        <p:nvSpPr>
          <p:cNvPr id="5" name="Espace réservé du numéro de diapositive 4">
            <a:extLst>
              <a:ext uri="{FF2B5EF4-FFF2-40B4-BE49-F238E27FC236}">
                <a16:creationId xmlns:a16="http://schemas.microsoft.com/office/drawing/2014/main" id="{94B7EF61-8B7D-5649-A4F5-5D002675D7DB}"/>
              </a:ext>
            </a:extLst>
          </p:cNvPr>
          <p:cNvSpPr>
            <a:spLocks noGrp="1"/>
          </p:cNvSpPr>
          <p:nvPr>
            <p:ph type="sldNum" sz="quarter" idx="12"/>
          </p:nvPr>
        </p:nvSpPr>
        <p:spPr/>
        <p:txBody>
          <a:bodyPr/>
          <a:lstStyle/>
          <a:p>
            <a:fld id="{CFA52BA3-175E-4AF7-88C7-2D2EAE174E63}" type="slidenum">
              <a:rPr lang="fr-FR" smtClean="0"/>
              <a:t>11</a:t>
            </a:fld>
            <a:endParaRPr lang="fr-FR"/>
          </a:p>
        </p:txBody>
      </p:sp>
    </p:spTree>
    <p:extLst>
      <p:ext uri="{BB962C8B-B14F-4D97-AF65-F5344CB8AC3E}">
        <p14:creationId xmlns:p14="http://schemas.microsoft.com/office/powerpoint/2010/main" val="43294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D49DE-624D-0A42-9C78-B7EC650E83DF}"/>
              </a:ext>
            </a:extLst>
          </p:cNvPr>
          <p:cNvSpPr>
            <a:spLocks noGrp="1"/>
          </p:cNvSpPr>
          <p:nvPr>
            <p:ph type="title"/>
          </p:nvPr>
        </p:nvSpPr>
        <p:spPr>
          <a:xfrm>
            <a:off x="1097280" y="286603"/>
            <a:ext cx="10058400" cy="968441"/>
          </a:xfrm>
        </p:spPr>
        <p:txBody>
          <a:bodyPr>
            <a:normAutofit/>
          </a:bodyPr>
          <a:lstStyle/>
          <a:p>
            <a:r>
              <a:rPr lang="fr-FR" sz="3600" dirty="0"/>
              <a:t>Des expérimentations appelées à se généraliser ?</a:t>
            </a:r>
          </a:p>
        </p:txBody>
      </p:sp>
      <p:sp>
        <p:nvSpPr>
          <p:cNvPr id="3" name="Espace réservé du contenu 2">
            <a:extLst>
              <a:ext uri="{FF2B5EF4-FFF2-40B4-BE49-F238E27FC236}">
                <a16:creationId xmlns:a16="http://schemas.microsoft.com/office/drawing/2014/main" id="{48FFCECC-35DC-074A-B3CA-D772609BFA45}"/>
              </a:ext>
            </a:extLst>
          </p:cNvPr>
          <p:cNvSpPr>
            <a:spLocks noGrp="1"/>
          </p:cNvSpPr>
          <p:nvPr>
            <p:ph sz="half" idx="1"/>
          </p:nvPr>
        </p:nvSpPr>
        <p:spPr>
          <a:xfrm>
            <a:off x="894432" y="1845734"/>
            <a:ext cx="4937760" cy="2905560"/>
          </a:xfrm>
        </p:spPr>
        <p:txBody>
          <a:bodyPr>
            <a:normAutofit fontScale="92500" lnSpcReduction="20000"/>
          </a:bodyPr>
          <a:lstStyle/>
          <a:p>
            <a:pPr marL="0" lvl="0" indent="0">
              <a:lnSpc>
                <a:spcPct val="120000"/>
              </a:lnSpc>
              <a:spcBef>
                <a:spcPct val="20000"/>
              </a:spcBef>
              <a:spcAft>
                <a:spcPts val="0"/>
              </a:spcAft>
              <a:buClr>
                <a:srgbClr val="D34817"/>
              </a:buClr>
              <a:buSzPct val="85000"/>
              <a:buNone/>
            </a:pPr>
            <a:r>
              <a:rPr lang="fr-FR" sz="2400" dirty="0">
                <a:latin typeface="+mj-lt"/>
              </a:rPr>
              <a:t>Difficultés pointées par le </a:t>
            </a:r>
            <a:r>
              <a:rPr lang="fr-FR" sz="2400" dirty="0" err="1">
                <a:latin typeface="+mj-lt"/>
              </a:rPr>
              <a:t>Cese</a:t>
            </a:r>
            <a:r>
              <a:rPr lang="fr-FR" sz="2400" dirty="0">
                <a:latin typeface="+mj-lt"/>
              </a:rPr>
              <a:t> (2015)</a:t>
            </a:r>
          </a:p>
          <a:p>
            <a:pPr marL="578358" lvl="1" indent="-285750">
              <a:lnSpc>
                <a:spcPct val="110000"/>
              </a:lnSpc>
              <a:buSzPct val="80000"/>
            </a:pPr>
            <a:r>
              <a:rPr lang="fr-FR" sz="2200" dirty="0">
                <a:latin typeface="+mj-lt"/>
              </a:rPr>
              <a:t>modèle économique de l’expérimentation pose question</a:t>
            </a:r>
          </a:p>
          <a:p>
            <a:pPr lvl="3">
              <a:lnSpc>
                <a:spcPct val="100000"/>
              </a:lnSpc>
              <a:buSzPct val="80000"/>
              <a:buFont typeface="Wingdings" pitchFamily="2" charset="2"/>
              <a:buChar char="ü"/>
            </a:pPr>
            <a:r>
              <a:rPr lang="fr-FR" sz="1900" dirty="0">
                <a:latin typeface="+mj-lt"/>
              </a:rPr>
              <a:t>financements publics complémentaires sont nécessaires</a:t>
            </a:r>
          </a:p>
          <a:p>
            <a:pPr lvl="3">
              <a:lnSpc>
                <a:spcPct val="100000"/>
              </a:lnSpc>
              <a:buSzPct val="80000"/>
              <a:buFont typeface="Wingdings" pitchFamily="2" charset="2"/>
              <a:buChar char="ü"/>
            </a:pPr>
            <a:r>
              <a:rPr lang="fr-FR" sz="1900" dirty="0">
                <a:latin typeface="+mj-lt"/>
              </a:rPr>
              <a:t>coût de l’accompagnement et de la formation non prévus</a:t>
            </a:r>
          </a:p>
          <a:p>
            <a:pPr marL="578358" lvl="1" indent="-285750">
              <a:lnSpc>
                <a:spcPct val="110000"/>
              </a:lnSpc>
              <a:buSzPct val="80000"/>
            </a:pPr>
            <a:r>
              <a:rPr lang="fr-FR" sz="2200" dirty="0">
                <a:latin typeface="+mj-lt"/>
              </a:rPr>
              <a:t>rémunération plafonnée au Smic aussi</a:t>
            </a:r>
          </a:p>
          <a:p>
            <a:pPr lvl="3">
              <a:lnSpc>
                <a:spcPct val="100000"/>
              </a:lnSpc>
              <a:buSzPct val="80000"/>
              <a:buFont typeface="Wingdings" pitchFamily="2" charset="2"/>
              <a:buChar char="ü"/>
            </a:pPr>
            <a:r>
              <a:rPr lang="fr-FR" sz="1900" dirty="0">
                <a:latin typeface="+mj-lt"/>
              </a:rPr>
              <a:t>compatible avec le droit commun de la négociation collective ?</a:t>
            </a:r>
          </a:p>
        </p:txBody>
      </p:sp>
      <p:sp>
        <p:nvSpPr>
          <p:cNvPr id="4" name="Espace réservé du contenu 3">
            <a:extLst>
              <a:ext uri="{FF2B5EF4-FFF2-40B4-BE49-F238E27FC236}">
                <a16:creationId xmlns:a16="http://schemas.microsoft.com/office/drawing/2014/main" id="{8F6782EF-5D7B-5549-B101-EA61689FF518}"/>
              </a:ext>
            </a:extLst>
          </p:cNvPr>
          <p:cNvSpPr>
            <a:spLocks noGrp="1"/>
          </p:cNvSpPr>
          <p:nvPr>
            <p:ph sz="half" idx="2"/>
          </p:nvPr>
        </p:nvSpPr>
        <p:spPr>
          <a:xfrm>
            <a:off x="6379285" y="1853704"/>
            <a:ext cx="4937760" cy="3434478"/>
          </a:xfrm>
          <a:solidFill>
            <a:schemeClr val="accent2">
              <a:lumMod val="20000"/>
              <a:lumOff val="80000"/>
            </a:schemeClr>
          </a:solidFill>
          <a:ln>
            <a:solidFill>
              <a:schemeClr val="accent1"/>
            </a:solidFill>
          </a:ln>
        </p:spPr>
        <p:txBody>
          <a:bodyPr>
            <a:normAutofit fontScale="92500" lnSpcReduction="20000"/>
          </a:bodyPr>
          <a:lstStyle/>
          <a:p>
            <a:pPr marL="0" lvl="0" indent="0">
              <a:lnSpc>
                <a:spcPct val="120000"/>
              </a:lnSpc>
              <a:spcBef>
                <a:spcPct val="20000"/>
              </a:spcBef>
              <a:spcAft>
                <a:spcPts val="0"/>
              </a:spcAft>
              <a:buClr>
                <a:srgbClr val="D34817"/>
              </a:buClr>
              <a:buSzPct val="85000"/>
              <a:buNone/>
            </a:pPr>
            <a:r>
              <a:rPr lang="fr-FR" sz="2400" dirty="0">
                <a:latin typeface="+mj-lt"/>
              </a:rPr>
              <a:t>Financement par les coûts évités</a:t>
            </a:r>
          </a:p>
          <a:p>
            <a:pPr marL="578358" lvl="1" indent="-285750">
              <a:lnSpc>
                <a:spcPct val="120000"/>
              </a:lnSpc>
              <a:buSzPct val="80000"/>
            </a:pPr>
            <a:r>
              <a:rPr lang="fr-FR" sz="2200" dirty="0">
                <a:latin typeface="+mj-lt"/>
              </a:rPr>
              <a:t>contribution de l’assurance chômage pose problème</a:t>
            </a:r>
          </a:p>
          <a:p>
            <a:pPr lvl="3">
              <a:lnSpc>
                <a:spcPct val="120000"/>
              </a:lnSpc>
              <a:buSzPct val="80000"/>
              <a:buFont typeface="Wingdings" pitchFamily="2" charset="2"/>
              <a:buChar char="ü"/>
            </a:pPr>
            <a:r>
              <a:rPr lang="fr-FR" sz="1900" dirty="0">
                <a:latin typeface="+mj-lt"/>
              </a:rPr>
              <a:t>ARE : droit individuel issu de la cotisation, difficulté de le transférer vers des entreprises </a:t>
            </a:r>
          </a:p>
          <a:p>
            <a:pPr marL="578358" lvl="1" indent="-285750">
              <a:lnSpc>
                <a:spcPct val="120000"/>
              </a:lnSpc>
              <a:buSzPct val="80000"/>
            </a:pPr>
            <a:r>
              <a:rPr lang="fr-FR" sz="2200" dirty="0">
                <a:latin typeface="+mj-lt"/>
              </a:rPr>
              <a:t>mobilisation de l’assurance maladie aussi</a:t>
            </a:r>
          </a:p>
          <a:p>
            <a:pPr marL="578358" lvl="1" indent="-285750">
              <a:lnSpc>
                <a:spcPct val="120000"/>
              </a:lnSpc>
              <a:buSzPct val="80000"/>
            </a:pPr>
            <a:r>
              <a:rPr lang="fr-FR" sz="2200" dirty="0">
                <a:latin typeface="+mj-lt"/>
              </a:rPr>
              <a:t>réaffectation des fonds de solidarité risque de rapporter peu</a:t>
            </a:r>
          </a:p>
          <a:p>
            <a:pPr lvl="3">
              <a:lnSpc>
                <a:spcPct val="120000"/>
              </a:lnSpc>
              <a:buSzPct val="80000"/>
              <a:buFont typeface="Wingdings" pitchFamily="2" charset="2"/>
              <a:buChar char="ü"/>
            </a:pPr>
            <a:r>
              <a:rPr lang="fr-FR" sz="1900" dirty="0">
                <a:latin typeface="+mj-lt"/>
              </a:rPr>
              <a:t>allocations ne disparaissent pas toujours avec l’emploi mais se combinent</a:t>
            </a:r>
          </a:p>
        </p:txBody>
      </p:sp>
      <p:sp>
        <p:nvSpPr>
          <p:cNvPr id="5" name="Espace réservé du numéro de diapositive 4">
            <a:extLst>
              <a:ext uri="{FF2B5EF4-FFF2-40B4-BE49-F238E27FC236}">
                <a16:creationId xmlns:a16="http://schemas.microsoft.com/office/drawing/2014/main" id="{6BA99C71-F5B2-3C4B-BA7B-31FB2838F546}"/>
              </a:ext>
            </a:extLst>
          </p:cNvPr>
          <p:cNvSpPr>
            <a:spLocks noGrp="1"/>
          </p:cNvSpPr>
          <p:nvPr>
            <p:ph type="sldNum" sz="quarter" idx="12"/>
          </p:nvPr>
        </p:nvSpPr>
        <p:spPr/>
        <p:txBody>
          <a:bodyPr/>
          <a:lstStyle/>
          <a:p>
            <a:fld id="{576929FC-1276-3E44-89D8-7DF3AD83BDE0}" type="slidenum">
              <a:rPr lang="fr-FR" smtClean="0"/>
              <a:t>12</a:t>
            </a:fld>
            <a:endParaRPr lang="fr-FR"/>
          </a:p>
        </p:txBody>
      </p:sp>
      <p:sp>
        <p:nvSpPr>
          <p:cNvPr id="6" name="Espace réservé du contenu 2">
            <a:extLst>
              <a:ext uri="{FF2B5EF4-FFF2-40B4-BE49-F238E27FC236}">
                <a16:creationId xmlns:a16="http://schemas.microsoft.com/office/drawing/2014/main" id="{6C396ED2-B116-5A44-9A38-37F9B24F603D}"/>
              </a:ext>
            </a:extLst>
          </p:cNvPr>
          <p:cNvSpPr txBox="1">
            <a:spLocks/>
          </p:cNvSpPr>
          <p:nvPr/>
        </p:nvSpPr>
        <p:spPr>
          <a:xfrm>
            <a:off x="179294" y="4751294"/>
            <a:ext cx="6038626" cy="1524000"/>
          </a:xfrm>
          <a:prstGeom prst="rect">
            <a:avLst/>
          </a:prstGeom>
          <a:ln>
            <a:solidFill>
              <a:schemeClr val="accent1"/>
            </a:solidFill>
          </a:ln>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ct val="20000"/>
              </a:spcBef>
              <a:spcAft>
                <a:spcPts val="0"/>
              </a:spcAft>
              <a:buClr>
                <a:srgbClr val="D34817"/>
              </a:buClr>
              <a:buSzPct val="85000"/>
              <a:buFont typeface="Calibri" panose="020F0502020204030204" pitchFamily="34" charset="0"/>
              <a:buNone/>
            </a:pPr>
            <a:r>
              <a:rPr lang="fr-FR" sz="2600" dirty="0">
                <a:solidFill>
                  <a:schemeClr val="tx1">
                    <a:lumMod val="65000"/>
                    <a:lumOff val="35000"/>
                  </a:schemeClr>
                </a:solidFill>
                <a:latin typeface="+mj-lt"/>
              </a:rPr>
              <a:t>Extension par vagues d’expérimentations</a:t>
            </a:r>
          </a:p>
          <a:p>
            <a:pPr marL="578358" lvl="1" indent="-285750">
              <a:lnSpc>
                <a:spcPct val="110000"/>
              </a:lnSpc>
              <a:buSzPct val="80000"/>
            </a:pPr>
            <a:r>
              <a:rPr lang="fr-FR" sz="2200" dirty="0">
                <a:latin typeface="+mj-lt"/>
              </a:rPr>
              <a:t>sans généralisation… pour le moment</a:t>
            </a:r>
          </a:p>
          <a:p>
            <a:pPr marL="578358" lvl="1" indent="-285750">
              <a:lnSpc>
                <a:spcPct val="110000"/>
              </a:lnSpc>
              <a:buSzPct val="80000"/>
            </a:pPr>
            <a:r>
              <a:rPr lang="fr-FR" sz="2200" dirty="0">
                <a:latin typeface="+mj-lt"/>
              </a:rPr>
              <a:t>risque de banalisation (politique d’emploi classique)</a:t>
            </a:r>
          </a:p>
          <a:p>
            <a:pPr lvl="3">
              <a:lnSpc>
                <a:spcPct val="100000"/>
              </a:lnSpc>
              <a:buSzPct val="80000"/>
              <a:buFont typeface="Wingdings" pitchFamily="2" charset="2"/>
              <a:buChar char="ü"/>
            </a:pPr>
            <a:r>
              <a:rPr lang="fr-FR" sz="1900" dirty="0">
                <a:latin typeface="+mj-lt"/>
              </a:rPr>
              <a:t>cf. ex. britannique</a:t>
            </a:r>
          </a:p>
          <a:p>
            <a:endParaRPr lang="fr-FR" dirty="0"/>
          </a:p>
        </p:txBody>
      </p:sp>
      <p:sp>
        <p:nvSpPr>
          <p:cNvPr id="7" name="Espace réservé du contenu 2">
            <a:extLst>
              <a:ext uri="{FF2B5EF4-FFF2-40B4-BE49-F238E27FC236}">
                <a16:creationId xmlns:a16="http://schemas.microsoft.com/office/drawing/2014/main" id="{818236B3-8E75-A748-943F-F23BDC0497B2}"/>
              </a:ext>
            </a:extLst>
          </p:cNvPr>
          <p:cNvSpPr txBox="1">
            <a:spLocks/>
          </p:cNvSpPr>
          <p:nvPr/>
        </p:nvSpPr>
        <p:spPr>
          <a:xfrm>
            <a:off x="6379285" y="5400738"/>
            <a:ext cx="4937760" cy="946491"/>
          </a:xfrm>
          <a:prstGeom prst="rect">
            <a:avLst/>
          </a:prstGeom>
          <a:ln>
            <a:solidFill>
              <a:schemeClr val="accent1"/>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ct val="20000"/>
              </a:spcBef>
              <a:spcAft>
                <a:spcPts val="0"/>
              </a:spcAft>
              <a:buClr>
                <a:srgbClr val="D34817"/>
              </a:buClr>
              <a:buSzPct val="85000"/>
              <a:buFont typeface="Calibri" panose="020F0502020204030204" pitchFamily="34" charset="0"/>
              <a:buNone/>
            </a:pPr>
            <a:r>
              <a:rPr lang="fr-FR" sz="2200" dirty="0">
                <a:solidFill>
                  <a:schemeClr val="tx1">
                    <a:lumMod val="65000"/>
                    <a:lumOff val="35000"/>
                  </a:schemeClr>
                </a:solidFill>
                <a:latin typeface="+mj-lt"/>
              </a:rPr>
              <a:t>Financement de la gouvernance</a:t>
            </a:r>
          </a:p>
          <a:p>
            <a:pPr marL="578358" lvl="1" indent="-285750">
              <a:lnSpc>
                <a:spcPct val="110000"/>
              </a:lnSpc>
              <a:buSzPct val="80000"/>
            </a:pPr>
            <a:r>
              <a:rPr lang="fr-FR" sz="2000" dirty="0">
                <a:latin typeface="+mj-lt"/>
              </a:rPr>
              <a:t>coûts de coordination</a:t>
            </a:r>
          </a:p>
          <a:p>
            <a:endParaRPr lang="fr-FR" dirty="0"/>
          </a:p>
        </p:txBody>
      </p:sp>
    </p:spTree>
    <p:extLst>
      <p:ext uri="{BB962C8B-B14F-4D97-AF65-F5344CB8AC3E}">
        <p14:creationId xmlns:p14="http://schemas.microsoft.com/office/powerpoint/2010/main" val="3552121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341AE3-A4D2-414D-8DDD-AAAAC629C735}"/>
              </a:ext>
            </a:extLst>
          </p:cNvPr>
          <p:cNvSpPr>
            <a:spLocks noGrp="1"/>
          </p:cNvSpPr>
          <p:nvPr>
            <p:ph type="title"/>
          </p:nvPr>
        </p:nvSpPr>
        <p:spPr>
          <a:xfrm>
            <a:off x="1097280" y="398033"/>
            <a:ext cx="10058400" cy="1051570"/>
          </a:xfrm>
        </p:spPr>
        <p:txBody>
          <a:bodyPr>
            <a:normAutofit fontScale="90000"/>
          </a:bodyPr>
          <a:lstStyle/>
          <a:p>
            <a:r>
              <a:rPr lang="fr-FR" sz="4000" b="1" dirty="0"/>
              <a:t>Pour conclure : </a:t>
            </a:r>
            <a:r>
              <a:rPr lang="fr-FR" sz="3600" b="1" dirty="0"/>
              <a:t>« </a:t>
            </a:r>
            <a:r>
              <a:rPr lang="fr-FR" sz="3600" b="1" i="1" dirty="0">
                <a:solidFill>
                  <a:schemeClr val="accent2">
                    <a:lumMod val="75000"/>
                  </a:schemeClr>
                </a:solidFill>
              </a:rPr>
              <a:t>Pourquoi ces politiques n’</a:t>
            </a:r>
            <a:r>
              <a:rPr lang="fr-FR" sz="3600" b="1" i="1" dirty="0" err="1">
                <a:solidFill>
                  <a:schemeClr val="accent2">
                    <a:lumMod val="75000"/>
                  </a:schemeClr>
                </a:solidFill>
              </a:rPr>
              <a:t>ont-elles</a:t>
            </a:r>
            <a:r>
              <a:rPr lang="fr-FR" sz="3600" b="1" i="1" dirty="0">
                <a:solidFill>
                  <a:schemeClr val="accent2">
                    <a:lumMod val="75000"/>
                  </a:schemeClr>
                </a:solidFill>
              </a:rPr>
              <a:t> jamais été introduites à grande échelle ? </a:t>
            </a:r>
            <a:r>
              <a:rPr lang="fr-FR" sz="3600" b="1" dirty="0"/>
              <a:t>» </a:t>
            </a:r>
            <a:r>
              <a:rPr lang="fr-FR" sz="3100" b="1" dirty="0"/>
              <a:t>(</a:t>
            </a:r>
            <a:r>
              <a:rPr lang="fr-FR" sz="3100" b="1" dirty="0" err="1"/>
              <a:t>Dammerer</a:t>
            </a:r>
            <a:r>
              <a:rPr lang="fr-FR" sz="3100" b="1" dirty="0"/>
              <a:t> et al., 2018)</a:t>
            </a:r>
            <a:endParaRPr lang="fr-FR" sz="4000" b="1" dirty="0"/>
          </a:p>
        </p:txBody>
      </p:sp>
      <p:sp>
        <p:nvSpPr>
          <p:cNvPr id="3" name="Espace réservé du contenu 2">
            <a:extLst>
              <a:ext uri="{FF2B5EF4-FFF2-40B4-BE49-F238E27FC236}">
                <a16:creationId xmlns:a16="http://schemas.microsoft.com/office/drawing/2014/main" id="{36DD4D5F-1FB2-134D-B07E-BB605398C121}"/>
              </a:ext>
            </a:extLst>
          </p:cNvPr>
          <p:cNvSpPr>
            <a:spLocks noGrp="1"/>
          </p:cNvSpPr>
          <p:nvPr>
            <p:ph sz="half" idx="1"/>
          </p:nvPr>
        </p:nvSpPr>
        <p:spPr>
          <a:xfrm>
            <a:off x="6642538" y="2115157"/>
            <a:ext cx="5003170" cy="3497367"/>
          </a:xfrm>
          <a:ln>
            <a:solidFill>
              <a:schemeClr val="accent1"/>
            </a:solidFill>
          </a:ln>
        </p:spPr>
        <p:txBody>
          <a:bodyPr>
            <a:normAutofit lnSpcReduction="10000"/>
          </a:bodyPr>
          <a:lstStyle/>
          <a:p>
            <a:r>
              <a:rPr lang="fr-FR" sz="2200" dirty="0">
                <a:latin typeface="+mj-lt"/>
              </a:rPr>
              <a:t>Michal Kalecki (1943)</a:t>
            </a:r>
          </a:p>
          <a:p>
            <a:pPr lvl="1"/>
            <a:r>
              <a:rPr lang="fr-FR" sz="2000" dirty="0">
                <a:latin typeface="+mj-lt"/>
              </a:rPr>
              <a:t>capitalistes n’aiment pas le plein-emploi qui met les salariés en position de force là où le chômage les discipline</a:t>
            </a:r>
          </a:p>
          <a:p>
            <a:pPr marL="201168" lvl="1" indent="0">
              <a:buNone/>
            </a:pPr>
            <a:r>
              <a:rPr lang="fr-FR" sz="2000" dirty="0">
                <a:latin typeface="+mj-lt"/>
              </a:rPr>
              <a:t>« </a:t>
            </a:r>
            <a:r>
              <a:rPr lang="fr-FR" sz="2000" i="1" dirty="0">
                <a:solidFill>
                  <a:schemeClr val="accent3"/>
                </a:solidFill>
                <a:latin typeface="+mj-lt"/>
              </a:rPr>
              <a:t>La discipline dans les usines et la stabilité politique sont davantage appréciés par les chefs d’entreprise que les profits. Leur instinct de classe les prévient qu’un plein-emploi persistant est dangereux pour eux et que le chômage fait partie intégrante du système capitaliste </a:t>
            </a:r>
            <a:r>
              <a:rPr lang="fr-FR" sz="2000" dirty="0">
                <a:latin typeface="+mj-lt"/>
              </a:rPr>
              <a:t>» (Kalecki, 1943, p. 141, </a:t>
            </a:r>
            <a:r>
              <a:rPr lang="fr-FR" sz="2000" dirty="0" err="1">
                <a:latin typeface="+mj-lt"/>
              </a:rPr>
              <a:t>cit</a:t>
            </a:r>
            <a:r>
              <a:rPr lang="fr-FR" sz="2000" dirty="0">
                <a:latin typeface="+mj-lt"/>
              </a:rPr>
              <a:t>. </a:t>
            </a:r>
            <a:r>
              <a:rPr lang="fr-FR" sz="2000" dirty="0" err="1">
                <a:latin typeface="+mj-lt"/>
              </a:rPr>
              <a:t>Dammerer</a:t>
            </a:r>
            <a:r>
              <a:rPr lang="fr-FR" sz="2000" dirty="0">
                <a:latin typeface="+mj-lt"/>
              </a:rPr>
              <a:t> et al., 2018).</a:t>
            </a:r>
          </a:p>
        </p:txBody>
      </p:sp>
      <p:sp>
        <p:nvSpPr>
          <p:cNvPr id="5" name="Espace réservé du numéro de diapositive 4">
            <a:extLst>
              <a:ext uri="{FF2B5EF4-FFF2-40B4-BE49-F238E27FC236}">
                <a16:creationId xmlns:a16="http://schemas.microsoft.com/office/drawing/2014/main" id="{339D3A34-02B0-B340-A20F-B2E5B85E4A9C}"/>
              </a:ext>
            </a:extLst>
          </p:cNvPr>
          <p:cNvSpPr>
            <a:spLocks noGrp="1"/>
          </p:cNvSpPr>
          <p:nvPr>
            <p:ph type="sldNum" sz="quarter" idx="12"/>
          </p:nvPr>
        </p:nvSpPr>
        <p:spPr/>
        <p:txBody>
          <a:bodyPr/>
          <a:lstStyle/>
          <a:p>
            <a:fld id="{576929FC-1276-3E44-89D8-7DF3AD83BDE0}" type="slidenum">
              <a:rPr lang="fr-FR" smtClean="0"/>
              <a:t>13</a:t>
            </a:fld>
            <a:endParaRPr lang="fr-FR"/>
          </a:p>
        </p:txBody>
      </p:sp>
      <p:sp>
        <p:nvSpPr>
          <p:cNvPr id="7" name="Espace réservé du contenu 2">
            <a:extLst>
              <a:ext uri="{FF2B5EF4-FFF2-40B4-BE49-F238E27FC236}">
                <a16:creationId xmlns:a16="http://schemas.microsoft.com/office/drawing/2014/main" id="{E4ADCAFB-E134-7E41-BE66-62162F9FFCAA}"/>
              </a:ext>
            </a:extLst>
          </p:cNvPr>
          <p:cNvSpPr txBox="1">
            <a:spLocks/>
          </p:cNvSpPr>
          <p:nvPr/>
        </p:nvSpPr>
        <p:spPr>
          <a:xfrm>
            <a:off x="806824" y="2115157"/>
            <a:ext cx="5647764" cy="3891196"/>
          </a:xfrm>
          <a:prstGeom prst="rect">
            <a:avLst/>
          </a:prstGeom>
          <a:ln>
            <a:solidFill>
              <a:schemeClr val="accent1"/>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ct val="20000"/>
              </a:spcBef>
              <a:spcAft>
                <a:spcPts val="0"/>
              </a:spcAft>
              <a:buClr>
                <a:srgbClr val="D34817"/>
              </a:buClr>
              <a:buSzPct val="85000"/>
              <a:buFont typeface="Calibri" panose="020F0502020204030204" pitchFamily="34" charset="0"/>
              <a:buNone/>
            </a:pPr>
            <a:r>
              <a:rPr lang="fr-FR" sz="2200" dirty="0">
                <a:solidFill>
                  <a:schemeClr val="tx1">
                    <a:lumMod val="65000"/>
                    <a:lumOff val="35000"/>
                  </a:schemeClr>
                </a:solidFill>
                <a:latin typeface="+mj-lt"/>
              </a:rPr>
              <a:t>Elles l’ont été… ponctuellement</a:t>
            </a:r>
          </a:p>
          <a:p>
            <a:pPr lvl="1">
              <a:buSzPct val="85000"/>
            </a:pPr>
            <a:r>
              <a:rPr lang="fr-FR" sz="2000" dirty="0">
                <a:solidFill>
                  <a:schemeClr val="tx1">
                    <a:lumMod val="65000"/>
                    <a:lumOff val="35000"/>
                  </a:schemeClr>
                </a:solidFill>
                <a:latin typeface="+mj-lt"/>
              </a:rPr>
              <a:t>des politiques de crise</a:t>
            </a:r>
          </a:p>
          <a:p>
            <a:pPr marL="0" indent="0">
              <a:lnSpc>
                <a:spcPct val="120000"/>
              </a:lnSpc>
              <a:spcBef>
                <a:spcPct val="20000"/>
              </a:spcBef>
              <a:spcAft>
                <a:spcPts val="0"/>
              </a:spcAft>
              <a:buClr>
                <a:srgbClr val="D34817"/>
              </a:buClr>
              <a:buSzPct val="85000"/>
              <a:buFont typeface="Calibri" panose="020F0502020204030204" pitchFamily="34" charset="0"/>
              <a:buNone/>
            </a:pPr>
            <a:r>
              <a:rPr lang="fr-FR" sz="2200" dirty="0">
                <a:solidFill>
                  <a:schemeClr val="tx1">
                    <a:lumMod val="65000"/>
                    <a:lumOff val="35000"/>
                  </a:schemeClr>
                </a:solidFill>
                <a:latin typeface="+mj-lt"/>
              </a:rPr>
              <a:t>Et TZCLD ?</a:t>
            </a:r>
          </a:p>
          <a:p>
            <a:pPr marL="578358" lvl="1" indent="-285750">
              <a:lnSpc>
                <a:spcPct val="110000"/>
              </a:lnSpc>
              <a:buSzPct val="80000"/>
            </a:pPr>
            <a:r>
              <a:rPr lang="fr-FR" sz="2000" dirty="0">
                <a:latin typeface="+mj-lt"/>
              </a:rPr>
              <a:t>difficile de mettre fin à l’expérimentation en temps de chômage massif</a:t>
            </a:r>
          </a:p>
          <a:p>
            <a:pPr marL="578358" lvl="1" indent="-285750">
              <a:lnSpc>
                <a:spcPct val="110000"/>
              </a:lnSpc>
              <a:buSzPct val="80000"/>
            </a:pPr>
            <a:r>
              <a:rPr lang="fr-FR" sz="2000" dirty="0">
                <a:latin typeface="+mj-lt"/>
              </a:rPr>
              <a:t>difficile de la généraliser (d’en faire une politique structurelle)</a:t>
            </a:r>
          </a:p>
          <a:p>
            <a:pPr lvl="3">
              <a:lnSpc>
                <a:spcPct val="100000"/>
              </a:lnSpc>
              <a:buSzPct val="80000"/>
              <a:buFont typeface="Wingdings" pitchFamily="2" charset="2"/>
              <a:buChar char="ü"/>
            </a:pPr>
            <a:r>
              <a:rPr lang="fr-FR" sz="1800" dirty="0">
                <a:latin typeface="+mj-lt"/>
              </a:rPr>
              <a:t>sans mettre le « quoi qu’il en coûte » au service d’un impératif de plein-emploi</a:t>
            </a:r>
          </a:p>
        </p:txBody>
      </p:sp>
    </p:spTree>
    <p:extLst>
      <p:ext uri="{BB962C8B-B14F-4D97-AF65-F5344CB8AC3E}">
        <p14:creationId xmlns:p14="http://schemas.microsoft.com/office/powerpoint/2010/main" val="2276779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D7AFF7-4668-0547-9CC9-7E938789E14D}"/>
              </a:ext>
            </a:extLst>
          </p:cNvPr>
          <p:cNvSpPr>
            <a:spLocks noGrp="1"/>
          </p:cNvSpPr>
          <p:nvPr>
            <p:ph type="title"/>
          </p:nvPr>
        </p:nvSpPr>
        <p:spPr/>
        <p:txBody>
          <a:bodyPr/>
          <a:lstStyle/>
          <a:p>
            <a:r>
              <a:rPr lang="fr-FR" dirty="0"/>
              <a:t>MERCI !</a:t>
            </a:r>
          </a:p>
        </p:txBody>
      </p:sp>
      <p:sp>
        <p:nvSpPr>
          <p:cNvPr id="5" name="Espace réservé du numéro de diapositive 4">
            <a:extLst>
              <a:ext uri="{FF2B5EF4-FFF2-40B4-BE49-F238E27FC236}">
                <a16:creationId xmlns:a16="http://schemas.microsoft.com/office/drawing/2014/main" id="{6880BC3A-7060-6C43-B9B9-F9CB34F880F3}"/>
              </a:ext>
            </a:extLst>
          </p:cNvPr>
          <p:cNvSpPr>
            <a:spLocks noGrp="1"/>
          </p:cNvSpPr>
          <p:nvPr>
            <p:ph type="sldNum" sz="quarter" idx="12"/>
          </p:nvPr>
        </p:nvSpPr>
        <p:spPr/>
        <p:txBody>
          <a:bodyPr/>
          <a:lstStyle/>
          <a:p>
            <a:fld id="{576929FC-1276-3E44-89D8-7DF3AD83BDE0}" type="slidenum">
              <a:rPr lang="fr-FR" smtClean="0"/>
              <a:t>14</a:t>
            </a:fld>
            <a:endParaRPr lang="fr-FR"/>
          </a:p>
        </p:txBody>
      </p:sp>
    </p:spTree>
    <p:extLst>
      <p:ext uri="{BB962C8B-B14F-4D97-AF65-F5344CB8AC3E}">
        <p14:creationId xmlns:p14="http://schemas.microsoft.com/office/powerpoint/2010/main" val="133381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C2712A-DAAE-6F48-BEE5-9FA93B8A162A}"/>
              </a:ext>
            </a:extLst>
          </p:cNvPr>
          <p:cNvSpPr>
            <a:spLocks noGrp="1"/>
          </p:cNvSpPr>
          <p:nvPr>
            <p:ph type="title"/>
          </p:nvPr>
        </p:nvSpPr>
        <p:spPr/>
        <p:txBody>
          <a:bodyPr>
            <a:normAutofit/>
          </a:bodyPr>
          <a:lstStyle/>
          <a:p>
            <a:r>
              <a:rPr lang="fr-FR" sz="4400" b="1" dirty="0"/>
              <a:t>INTRODUCTION</a:t>
            </a:r>
            <a:endParaRPr lang="fr-FR" sz="4000" dirty="0"/>
          </a:p>
        </p:txBody>
      </p:sp>
      <p:sp>
        <p:nvSpPr>
          <p:cNvPr id="27" name="Espace réservé du contenu 2">
            <a:extLst>
              <a:ext uri="{FF2B5EF4-FFF2-40B4-BE49-F238E27FC236}">
                <a16:creationId xmlns:a16="http://schemas.microsoft.com/office/drawing/2014/main" id="{D1BE6388-BA7C-1340-94A8-E04750AA6102}"/>
              </a:ext>
            </a:extLst>
          </p:cNvPr>
          <p:cNvSpPr>
            <a:spLocks noGrp="1"/>
          </p:cNvSpPr>
          <p:nvPr>
            <p:ph sz="half" idx="1"/>
          </p:nvPr>
        </p:nvSpPr>
        <p:spPr>
          <a:xfrm>
            <a:off x="860612" y="1952033"/>
            <a:ext cx="5988423" cy="4350795"/>
          </a:xfrm>
        </p:spPr>
        <p:txBody>
          <a:bodyPr>
            <a:normAutofit fontScale="25000" lnSpcReduction="20000"/>
          </a:bodyPr>
          <a:lstStyle/>
          <a:p>
            <a:pPr marL="201168" lvl="1" indent="0">
              <a:lnSpc>
                <a:spcPct val="120000"/>
              </a:lnSpc>
              <a:buSzPct val="100000"/>
              <a:buNone/>
            </a:pPr>
            <a:r>
              <a:rPr lang="fr-FR" sz="8800" dirty="0">
                <a:latin typeface="+mj-lt"/>
              </a:rPr>
              <a:t>TZCLD : une expérience de garantie d’emploi ?</a:t>
            </a:r>
          </a:p>
          <a:p>
            <a:pPr lvl="1">
              <a:lnSpc>
                <a:spcPct val="120000"/>
              </a:lnSpc>
              <a:buSzPct val="100000"/>
            </a:pPr>
            <a:r>
              <a:rPr lang="fr-FR" sz="8000" dirty="0">
                <a:latin typeface="+mj-lt"/>
              </a:rPr>
              <a:t>garantie d’emploi : politique nationale de plein-emploi</a:t>
            </a:r>
          </a:p>
          <a:p>
            <a:pPr lvl="2">
              <a:lnSpc>
                <a:spcPct val="120000"/>
              </a:lnSpc>
              <a:buSzPct val="60000"/>
              <a:buFont typeface="Wingdings" pitchFamily="2" charset="2"/>
              <a:buChar char="ü"/>
            </a:pPr>
            <a:r>
              <a:rPr lang="fr-FR" sz="7200" dirty="0">
                <a:latin typeface="+mj-lt"/>
              </a:rPr>
              <a:t>financée par la création monétaire</a:t>
            </a:r>
          </a:p>
          <a:p>
            <a:pPr lvl="2">
              <a:lnSpc>
                <a:spcPct val="120000"/>
              </a:lnSpc>
              <a:buSzPct val="60000"/>
              <a:buFont typeface="Wingdings" pitchFamily="2" charset="2"/>
              <a:buChar char="ü"/>
            </a:pPr>
            <a:r>
              <a:rPr lang="fr-FR" sz="7200" dirty="0">
                <a:latin typeface="+mj-lt"/>
              </a:rPr>
              <a:t>Etat employeur en dernier ressort</a:t>
            </a:r>
          </a:p>
          <a:p>
            <a:pPr lvl="2">
              <a:lnSpc>
                <a:spcPct val="120000"/>
              </a:lnSpc>
              <a:buSzPct val="60000"/>
              <a:buFont typeface="Wingdings" pitchFamily="2" charset="2"/>
              <a:buChar char="ü"/>
            </a:pPr>
            <a:r>
              <a:rPr lang="fr-FR" sz="7200" dirty="0">
                <a:latin typeface="+mj-lt"/>
              </a:rPr>
              <a:t>plein-emploi organisé au niveau local</a:t>
            </a:r>
          </a:p>
          <a:p>
            <a:pPr marL="201168" lvl="1" indent="0">
              <a:lnSpc>
                <a:spcPct val="120000"/>
              </a:lnSpc>
              <a:buSzPct val="100000"/>
              <a:buNone/>
            </a:pPr>
            <a:r>
              <a:rPr lang="fr-FR" sz="8800" dirty="0">
                <a:latin typeface="+mj-lt"/>
              </a:rPr>
              <a:t>Expériences, expérimentations</a:t>
            </a:r>
          </a:p>
          <a:p>
            <a:pPr lvl="1">
              <a:lnSpc>
                <a:spcPct val="120000"/>
              </a:lnSpc>
              <a:buSzPct val="100000"/>
            </a:pPr>
            <a:r>
              <a:rPr lang="fr-FR" sz="8000" dirty="0">
                <a:latin typeface="+mj-lt"/>
              </a:rPr>
              <a:t> plusieurs conceptions et échelles de la garantie d’emploi</a:t>
            </a:r>
          </a:p>
          <a:p>
            <a:pPr lvl="2">
              <a:lnSpc>
                <a:spcPct val="120000"/>
              </a:lnSpc>
              <a:buSzPct val="60000"/>
              <a:buFont typeface="Wingdings" pitchFamily="2" charset="2"/>
              <a:buChar char="ü"/>
            </a:pPr>
            <a:r>
              <a:rPr lang="fr-FR" sz="7200" dirty="0">
                <a:latin typeface="+mj-lt"/>
              </a:rPr>
              <a:t>des difficultés à passer du local au global (et réciproquement) </a:t>
            </a:r>
          </a:p>
          <a:p>
            <a:pPr lvl="2">
              <a:lnSpc>
                <a:spcPct val="120000"/>
              </a:lnSpc>
              <a:buSzPct val="60000"/>
              <a:buFont typeface="Wingdings" pitchFamily="2" charset="2"/>
              <a:buChar char="ü"/>
            </a:pPr>
            <a:r>
              <a:rPr lang="fr-FR" sz="7200" dirty="0">
                <a:latin typeface="+mj-lt"/>
              </a:rPr>
              <a:t>ainsi que d’une politique conjoncturelle à une politique structurelle</a:t>
            </a:r>
          </a:p>
        </p:txBody>
      </p:sp>
      <p:sp>
        <p:nvSpPr>
          <p:cNvPr id="3" name="Espace réservé du contenu 2">
            <a:extLst>
              <a:ext uri="{FF2B5EF4-FFF2-40B4-BE49-F238E27FC236}">
                <a16:creationId xmlns:a16="http://schemas.microsoft.com/office/drawing/2014/main" id="{86165A0C-FD77-6A4A-8D5E-A9C41EA07647}"/>
              </a:ext>
            </a:extLst>
          </p:cNvPr>
          <p:cNvSpPr>
            <a:spLocks noGrp="1"/>
          </p:cNvSpPr>
          <p:nvPr>
            <p:ph sz="half" idx="2"/>
          </p:nvPr>
        </p:nvSpPr>
        <p:spPr>
          <a:xfrm>
            <a:off x="7072463" y="2275925"/>
            <a:ext cx="4466492" cy="3645295"/>
          </a:xfrm>
          <a:solidFill>
            <a:schemeClr val="accent3">
              <a:lumMod val="20000"/>
              <a:lumOff val="80000"/>
            </a:schemeClr>
          </a:solidFill>
          <a:ln>
            <a:solidFill>
              <a:schemeClr val="accent1"/>
            </a:solidFill>
          </a:ln>
        </p:spPr>
        <p:txBody>
          <a:bodyPr>
            <a:normAutofit fontScale="25000" lnSpcReduction="20000"/>
          </a:bodyPr>
          <a:lstStyle/>
          <a:p>
            <a:pPr marL="201168" lvl="1" indent="0">
              <a:lnSpc>
                <a:spcPct val="120000"/>
              </a:lnSpc>
              <a:buSzPct val="100000"/>
              <a:buNone/>
            </a:pPr>
            <a:r>
              <a:rPr lang="fr-FR" sz="8800" dirty="0">
                <a:latin typeface="+mj-lt"/>
              </a:rPr>
              <a:t>Plan</a:t>
            </a:r>
          </a:p>
          <a:p>
            <a:pPr marL="201168" lvl="1" indent="0">
              <a:lnSpc>
                <a:spcPct val="120000"/>
              </a:lnSpc>
              <a:buSzPct val="100000"/>
              <a:buNone/>
            </a:pPr>
            <a:endParaRPr lang="fr-FR" sz="8000" dirty="0">
              <a:latin typeface="+mj-lt"/>
            </a:endParaRPr>
          </a:p>
          <a:p>
            <a:pPr marL="601218" lvl="1" indent="-400050">
              <a:lnSpc>
                <a:spcPct val="120000"/>
              </a:lnSpc>
              <a:buSzPct val="100000"/>
              <a:buFont typeface="+mj-lt"/>
              <a:buAutoNum type="romanUcPeriod"/>
            </a:pPr>
            <a:r>
              <a:rPr lang="fr-FR" sz="8000" dirty="0">
                <a:latin typeface="+mj-lt"/>
              </a:rPr>
              <a:t>Qu’est-ce que la garantie d’emploi ?</a:t>
            </a:r>
          </a:p>
          <a:p>
            <a:pPr marL="601218" lvl="1" indent="-400050">
              <a:lnSpc>
                <a:spcPct val="120000"/>
              </a:lnSpc>
              <a:buSzPct val="100000"/>
              <a:buFont typeface="+mj-lt"/>
              <a:buAutoNum type="romanUcPeriod"/>
            </a:pPr>
            <a:r>
              <a:rPr lang="fr-FR" sz="8000" dirty="0">
                <a:latin typeface="+mj-lt"/>
              </a:rPr>
              <a:t>Une politique publique nationale de plein-emploi</a:t>
            </a:r>
          </a:p>
          <a:p>
            <a:pPr marL="601218" lvl="1" indent="-400050">
              <a:lnSpc>
                <a:spcPct val="120000"/>
              </a:lnSpc>
              <a:buSzPct val="100000"/>
              <a:buFont typeface="+mj-lt"/>
              <a:buAutoNum type="romanUcPeriod"/>
            </a:pPr>
            <a:r>
              <a:rPr lang="fr-FR" sz="8000" dirty="0">
                <a:latin typeface="+mj-lt"/>
              </a:rPr>
              <a:t>Expérimentations et mise en œuvre locale</a:t>
            </a:r>
          </a:p>
          <a:p>
            <a:pPr marL="601218" lvl="1" indent="-400050">
              <a:lnSpc>
                <a:spcPct val="120000"/>
              </a:lnSpc>
              <a:buSzPct val="100000"/>
              <a:buFont typeface="+mj-lt"/>
              <a:buAutoNum type="romanUcPeriod"/>
            </a:pPr>
            <a:r>
              <a:rPr lang="fr-FR" sz="8000" i="1" dirty="0">
                <a:latin typeface="+mj-lt"/>
              </a:rPr>
              <a:t>« Pourquoi ces politiques n’</a:t>
            </a:r>
            <a:r>
              <a:rPr lang="fr-FR" sz="8000" i="1" dirty="0" err="1">
                <a:latin typeface="+mj-lt"/>
              </a:rPr>
              <a:t>ont-elles</a:t>
            </a:r>
            <a:r>
              <a:rPr lang="fr-FR" sz="8000" i="1" dirty="0">
                <a:latin typeface="+mj-lt"/>
              </a:rPr>
              <a:t> jamais été introduites à grande échelle ? »</a:t>
            </a:r>
          </a:p>
        </p:txBody>
      </p:sp>
      <p:sp>
        <p:nvSpPr>
          <p:cNvPr id="4" name="Espace réservé du numéro de diapositive 3">
            <a:extLst>
              <a:ext uri="{FF2B5EF4-FFF2-40B4-BE49-F238E27FC236}">
                <a16:creationId xmlns:a16="http://schemas.microsoft.com/office/drawing/2014/main" id="{C167680C-818F-9E4D-8B9B-D60FC421F30B}"/>
              </a:ext>
            </a:extLst>
          </p:cNvPr>
          <p:cNvSpPr>
            <a:spLocks noGrp="1"/>
          </p:cNvSpPr>
          <p:nvPr>
            <p:ph type="sldNum" sz="quarter" idx="12"/>
          </p:nvPr>
        </p:nvSpPr>
        <p:spPr/>
        <p:txBody>
          <a:bodyPr>
            <a:normAutofit/>
          </a:bodyPr>
          <a:lstStyle/>
          <a:p>
            <a:pPr>
              <a:spcAft>
                <a:spcPts val="600"/>
              </a:spcAft>
            </a:pPr>
            <a:fld id="{576929FC-1276-3E44-89D8-7DF3AD83BDE0}" type="slidenum">
              <a:rPr lang="fr-FR"/>
              <a:pPr>
                <a:spcAft>
                  <a:spcPts val="600"/>
                </a:spcAft>
              </a:pPr>
              <a:t>2</a:t>
            </a:fld>
            <a:endParaRPr lang="fr-FR"/>
          </a:p>
        </p:txBody>
      </p:sp>
    </p:spTree>
    <p:extLst>
      <p:ext uri="{BB962C8B-B14F-4D97-AF65-F5344CB8AC3E}">
        <p14:creationId xmlns:p14="http://schemas.microsoft.com/office/powerpoint/2010/main" val="71282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0080" y="331210"/>
            <a:ext cx="10058400" cy="940030"/>
          </a:xfrm>
        </p:spPr>
        <p:txBody>
          <a:bodyPr>
            <a:normAutofit/>
          </a:bodyPr>
          <a:lstStyle/>
          <a:p>
            <a:r>
              <a:rPr lang="fr-FR" sz="4000" b="1" dirty="0"/>
              <a:t>I. Qu’est-ce que la garantie d’emploi ? </a:t>
            </a:r>
          </a:p>
        </p:txBody>
      </p:sp>
      <p:sp>
        <p:nvSpPr>
          <p:cNvPr id="3" name="Espace réservé du contenu 2"/>
          <p:cNvSpPr>
            <a:spLocks noGrp="1"/>
          </p:cNvSpPr>
          <p:nvPr>
            <p:ph sz="half" idx="1"/>
          </p:nvPr>
        </p:nvSpPr>
        <p:spPr>
          <a:xfrm>
            <a:off x="640080" y="1813747"/>
            <a:ext cx="5546618" cy="4297873"/>
          </a:xfrm>
          <a:solidFill>
            <a:schemeClr val="bg1"/>
          </a:solidFill>
          <a:ln>
            <a:noFill/>
          </a:ln>
        </p:spPr>
        <p:txBody>
          <a:bodyPr>
            <a:noAutofit/>
          </a:bodyPr>
          <a:lstStyle/>
          <a:p>
            <a:pPr>
              <a:lnSpc>
                <a:spcPct val="100000"/>
              </a:lnSpc>
              <a:buSzPct val="80000"/>
            </a:pPr>
            <a:r>
              <a:rPr lang="fr-FR" sz="2200" dirty="0">
                <a:latin typeface="+mj-lt"/>
              </a:rPr>
              <a:t>Pavlina R. </a:t>
            </a:r>
            <a:r>
              <a:rPr lang="fr-FR" sz="2200" dirty="0" err="1">
                <a:latin typeface="+mj-lt"/>
              </a:rPr>
              <a:t>Tcherneva</a:t>
            </a:r>
            <a:r>
              <a:rPr lang="fr-FR" sz="2200" dirty="0">
                <a:latin typeface="+mj-lt"/>
              </a:rPr>
              <a:t> (2020)</a:t>
            </a:r>
          </a:p>
          <a:p>
            <a:pPr lvl="1">
              <a:lnSpc>
                <a:spcPct val="100000"/>
              </a:lnSpc>
              <a:buSzPct val="80000"/>
            </a:pPr>
            <a:r>
              <a:rPr lang="fr-FR" sz="2000" dirty="0">
                <a:latin typeface="+mj-lt"/>
              </a:rPr>
              <a:t>Etat garant d’un droit à l’emploi</a:t>
            </a:r>
          </a:p>
          <a:p>
            <a:pPr lvl="2">
              <a:lnSpc>
                <a:spcPct val="100000"/>
              </a:lnSpc>
              <a:buSzPct val="80000"/>
            </a:pPr>
            <a:r>
              <a:rPr lang="fr-FR" sz="1800" dirty="0">
                <a:latin typeface="+mj-lt"/>
              </a:rPr>
              <a:t>par des programmes de création d’emplois publics pérennes</a:t>
            </a:r>
          </a:p>
          <a:p>
            <a:pPr lvl="2">
              <a:lnSpc>
                <a:spcPct val="100000"/>
              </a:lnSpc>
              <a:buSzPct val="80000"/>
            </a:pPr>
            <a:r>
              <a:rPr lang="fr-FR" sz="1800" dirty="0">
                <a:latin typeface="+mj-lt"/>
              </a:rPr>
              <a:t>faisant appel au volontariat des chômeurs</a:t>
            </a:r>
          </a:p>
          <a:p>
            <a:pPr lvl="1">
              <a:lnSpc>
                <a:spcPct val="100000"/>
              </a:lnSpc>
              <a:buSzPct val="80000"/>
            </a:pPr>
            <a:r>
              <a:rPr lang="fr-FR" sz="2000" dirty="0">
                <a:latin typeface="+mj-lt"/>
              </a:rPr>
              <a:t>Création d’emplois répondant à des besoins sociaux et environnementaux</a:t>
            </a:r>
          </a:p>
          <a:p>
            <a:pPr lvl="2">
              <a:lnSpc>
                <a:spcPct val="100000"/>
              </a:lnSpc>
              <a:buSzPct val="80000"/>
              <a:buFont typeface="Wingdings" pitchFamily="2" charset="2"/>
              <a:buChar char="ü"/>
            </a:pPr>
            <a:r>
              <a:rPr lang="fr-FR" sz="1800" dirty="0">
                <a:latin typeface="+mj-lt"/>
              </a:rPr>
              <a:t>entretien des forêts</a:t>
            </a:r>
          </a:p>
          <a:p>
            <a:pPr lvl="2">
              <a:lnSpc>
                <a:spcPct val="100000"/>
              </a:lnSpc>
              <a:buSzPct val="80000"/>
              <a:buFont typeface="Wingdings" pitchFamily="2" charset="2"/>
              <a:buChar char="ü"/>
            </a:pPr>
            <a:r>
              <a:rPr lang="fr-FR" sz="1800" dirty="0">
                <a:latin typeface="+mj-lt"/>
              </a:rPr>
              <a:t>services publics</a:t>
            </a:r>
          </a:p>
          <a:p>
            <a:pPr lvl="2">
              <a:lnSpc>
                <a:spcPct val="100000"/>
              </a:lnSpc>
              <a:buSzPct val="80000"/>
              <a:buFont typeface="Wingdings" pitchFamily="2" charset="2"/>
              <a:buChar char="ü"/>
            </a:pPr>
            <a:r>
              <a:rPr lang="fr-FR" sz="1800" dirty="0">
                <a:latin typeface="+mj-lt"/>
              </a:rPr>
              <a:t>métiers du soin (care), etc.</a:t>
            </a:r>
          </a:p>
          <a:p>
            <a:pPr lvl="1">
              <a:lnSpc>
                <a:spcPct val="100000"/>
              </a:lnSpc>
              <a:buSzPct val="80000"/>
            </a:pPr>
            <a:r>
              <a:rPr lang="fr-FR" sz="2000" dirty="0">
                <a:latin typeface="+mj-lt"/>
              </a:rPr>
              <a:t>Politique d’emploi nationale, mise en œuvre locale</a:t>
            </a:r>
            <a:endParaRPr lang="fr-FR" sz="1600" dirty="0">
              <a:latin typeface="+mj-lt"/>
            </a:endParaRPr>
          </a:p>
          <a:p>
            <a:pPr lvl="2">
              <a:lnSpc>
                <a:spcPct val="100000"/>
              </a:lnSpc>
              <a:buSzPct val="80000"/>
            </a:pPr>
            <a:r>
              <a:rPr lang="fr-FR" sz="1800" dirty="0">
                <a:latin typeface="+mj-lt"/>
              </a:rPr>
              <a:t>s’inspirer d’expériences locales comme TZCLD</a:t>
            </a:r>
          </a:p>
        </p:txBody>
      </p:sp>
      <p:sp>
        <p:nvSpPr>
          <p:cNvPr id="4" name="Espace réservé du numéro de diapositive 3">
            <a:extLst>
              <a:ext uri="{FF2B5EF4-FFF2-40B4-BE49-F238E27FC236}">
                <a16:creationId xmlns:a16="http://schemas.microsoft.com/office/drawing/2014/main" id="{C0D122D2-5EC3-7845-B210-4AB97ABDC589}"/>
              </a:ext>
            </a:extLst>
          </p:cNvPr>
          <p:cNvSpPr>
            <a:spLocks noGrp="1"/>
          </p:cNvSpPr>
          <p:nvPr>
            <p:ph type="sldNum" sz="quarter" idx="12"/>
          </p:nvPr>
        </p:nvSpPr>
        <p:spPr/>
        <p:txBody>
          <a:bodyPr/>
          <a:lstStyle/>
          <a:p>
            <a:fld id="{83C193A8-8923-4613-B2E3-E3F4175348BB}" type="slidenum">
              <a:rPr lang="fr-FR" smtClean="0"/>
              <a:t>3</a:t>
            </a:fld>
            <a:endParaRPr lang="fr-FR"/>
          </a:p>
        </p:txBody>
      </p:sp>
      <p:sp>
        <p:nvSpPr>
          <p:cNvPr id="5" name="Espace réservé du contenu 4">
            <a:extLst>
              <a:ext uri="{FF2B5EF4-FFF2-40B4-BE49-F238E27FC236}">
                <a16:creationId xmlns:a16="http://schemas.microsoft.com/office/drawing/2014/main" id="{8A8D307D-89D2-F243-B564-0DDA7A938213}"/>
              </a:ext>
            </a:extLst>
          </p:cNvPr>
          <p:cNvSpPr>
            <a:spLocks noGrp="1"/>
          </p:cNvSpPr>
          <p:nvPr>
            <p:ph sz="half" idx="2"/>
          </p:nvPr>
        </p:nvSpPr>
        <p:spPr>
          <a:xfrm>
            <a:off x="6326855" y="2094723"/>
            <a:ext cx="5449229" cy="3735922"/>
          </a:xfrm>
          <a:solidFill>
            <a:schemeClr val="accent2">
              <a:lumMod val="20000"/>
              <a:lumOff val="80000"/>
            </a:schemeClr>
          </a:solidFill>
          <a:ln>
            <a:solidFill>
              <a:schemeClr val="accent1"/>
            </a:solidFill>
          </a:ln>
        </p:spPr>
        <p:txBody>
          <a:bodyPr>
            <a:normAutofit/>
          </a:bodyPr>
          <a:lstStyle/>
          <a:p>
            <a:pPr>
              <a:buSzPct val="80000"/>
            </a:pPr>
            <a:r>
              <a:rPr lang="fr-FR" sz="2200" dirty="0" err="1">
                <a:latin typeface="+mj-lt"/>
              </a:rPr>
              <a:t>Défenseur·es</a:t>
            </a:r>
            <a:r>
              <a:rPr lang="fr-FR" sz="2200" dirty="0">
                <a:latin typeface="+mj-lt"/>
              </a:rPr>
              <a:t> de cette proposition</a:t>
            </a:r>
          </a:p>
          <a:p>
            <a:pPr lvl="1">
              <a:buSzPct val="80000"/>
            </a:pPr>
            <a:r>
              <a:rPr lang="fr-FR" sz="2000" dirty="0">
                <a:latin typeface="+mj-lt"/>
              </a:rPr>
              <a:t>Économistes hétérodoxes</a:t>
            </a:r>
          </a:p>
          <a:p>
            <a:pPr lvl="2">
              <a:buSzPct val="80000"/>
              <a:buFontTx/>
              <a:buChar char="-"/>
            </a:pPr>
            <a:r>
              <a:rPr lang="fr-FR" sz="1800" dirty="0" err="1">
                <a:latin typeface="+mj-lt"/>
              </a:rPr>
              <a:t>post-keynésien·nes</a:t>
            </a:r>
            <a:endParaRPr lang="fr-FR" sz="1800" dirty="0">
              <a:latin typeface="+mj-lt"/>
            </a:endParaRPr>
          </a:p>
          <a:p>
            <a:pPr lvl="2">
              <a:buSzPct val="80000"/>
              <a:buFontTx/>
              <a:buChar char="-"/>
            </a:pPr>
            <a:r>
              <a:rPr lang="fr-FR" sz="1800" dirty="0">
                <a:latin typeface="+mj-lt"/>
              </a:rPr>
              <a:t>« théorie moderne de la monnaie » (TMM)</a:t>
            </a:r>
            <a:endParaRPr lang="fr-FR" sz="1900" dirty="0">
              <a:latin typeface="+mj-lt"/>
            </a:endParaRPr>
          </a:p>
          <a:p>
            <a:pPr lvl="1">
              <a:buSzPct val="80000"/>
              <a:buFont typeface="Wingdings" pitchFamily="2" charset="2"/>
              <a:buChar char="Ø"/>
            </a:pPr>
            <a:r>
              <a:rPr lang="fr-FR" sz="2400" dirty="0">
                <a:latin typeface="+mj-lt"/>
              </a:rPr>
              <a:t> </a:t>
            </a:r>
            <a:r>
              <a:rPr lang="fr-FR" sz="2000" dirty="0" err="1">
                <a:latin typeface="+mj-lt"/>
              </a:rPr>
              <a:t>Stephanie</a:t>
            </a:r>
            <a:r>
              <a:rPr lang="fr-FR" sz="2000" dirty="0">
                <a:latin typeface="+mj-lt"/>
              </a:rPr>
              <a:t> A. </a:t>
            </a:r>
            <a:r>
              <a:rPr lang="fr-FR" sz="2000" dirty="0" err="1">
                <a:latin typeface="+mj-lt"/>
              </a:rPr>
              <a:t>Kelton</a:t>
            </a:r>
            <a:r>
              <a:rPr lang="fr-FR" sz="2000" dirty="0">
                <a:latin typeface="+mj-lt"/>
              </a:rPr>
              <a:t>, James K. Galbraith, Pavlina R. </a:t>
            </a:r>
            <a:r>
              <a:rPr lang="fr-FR" sz="2000" dirty="0" err="1">
                <a:latin typeface="+mj-lt"/>
              </a:rPr>
              <a:t>Tcherneva</a:t>
            </a:r>
            <a:r>
              <a:rPr lang="fr-FR" sz="2000" dirty="0">
                <a:latin typeface="+mj-lt"/>
              </a:rPr>
              <a:t>, L. Randall Wray</a:t>
            </a:r>
          </a:p>
          <a:p>
            <a:pPr lvl="2">
              <a:buSzPct val="80000"/>
              <a:buFont typeface="Arial" panose="020B0604020202020204" pitchFamily="34" charset="0"/>
              <a:buChar char="•"/>
            </a:pPr>
            <a:r>
              <a:rPr lang="fr-FR" sz="2000" dirty="0">
                <a:latin typeface="+mj-lt"/>
              </a:rPr>
              <a:t>autour du Levy </a:t>
            </a:r>
            <a:r>
              <a:rPr lang="fr-FR" sz="2000" dirty="0" err="1">
                <a:latin typeface="+mj-lt"/>
              </a:rPr>
              <a:t>Economics</a:t>
            </a:r>
            <a:r>
              <a:rPr lang="fr-FR" sz="2000" dirty="0">
                <a:latin typeface="+mj-lt"/>
              </a:rPr>
              <a:t> Institute</a:t>
            </a:r>
          </a:p>
          <a:p>
            <a:pPr lvl="1">
              <a:buSzPct val="80000"/>
            </a:pPr>
            <a:r>
              <a:rPr lang="fr-FR" sz="2200" dirty="0">
                <a:latin typeface="+mj-lt"/>
              </a:rPr>
              <a:t>Inspiration</a:t>
            </a:r>
          </a:p>
          <a:p>
            <a:pPr lvl="2">
              <a:buSzPct val="80000"/>
              <a:buFontTx/>
              <a:buChar char="-"/>
            </a:pPr>
            <a:r>
              <a:rPr lang="fr-FR" sz="1800" dirty="0">
                <a:latin typeface="+mj-lt"/>
              </a:rPr>
              <a:t>théorique : J M Keynes, J R Commons, Abba </a:t>
            </a:r>
            <a:r>
              <a:rPr lang="fr-FR" sz="1800" dirty="0" err="1">
                <a:latin typeface="+mj-lt"/>
              </a:rPr>
              <a:t>Lerner</a:t>
            </a:r>
            <a:r>
              <a:rPr lang="fr-FR" sz="1800" dirty="0">
                <a:latin typeface="+mj-lt"/>
              </a:rPr>
              <a:t>, </a:t>
            </a:r>
            <a:r>
              <a:rPr lang="fr-FR" sz="1800" dirty="0" err="1">
                <a:latin typeface="+mj-lt"/>
              </a:rPr>
              <a:t>Hyman</a:t>
            </a:r>
            <a:r>
              <a:rPr lang="fr-FR" sz="1800" dirty="0">
                <a:latin typeface="+mj-lt"/>
              </a:rPr>
              <a:t> </a:t>
            </a:r>
            <a:r>
              <a:rPr lang="fr-FR" sz="1800" dirty="0" err="1">
                <a:latin typeface="+mj-lt"/>
              </a:rPr>
              <a:t>Minsky</a:t>
            </a:r>
            <a:r>
              <a:rPr lang="fr-FR" sz="1800" dirty="0">
                <a:latin typeface="+mj-lt"/>
              </a:rPr>
              <a:t>, empirique : expérience du New-Deal américain des années 1930 </a:t>
            </a:r>
          </a:p>
        </p:txBody>
      </p:sp>
    </p:spTree>
    <p:extLst>
      <p:ext uri="{BB962C8B-B14F-4D97-AF65-F5344CB8AC3E}">
        <p14:creationId xmlns:p14="http://schemas.microsoft.com/office/powerpoint/2010/main" val="187010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7841FD-2417-5B4D-9E30-1E8F337A4453}"/>
              </a:ext>
            </a:extLst>
          </p:cNvPr>
          <p:cNvSpPr>
            <a:spLocks noGrp="1"/>
          </p:cNvSpPr>
          <p:nvPr>
            <p:ph type="title"/>
          </p:nvPr>
        </p:nvSpPr>
        <p:spPr>
          <a:xfrm>
            <a:off x="978946" y="306592"/>
            <a:ext cx="5002306" cy="710005"/>
          </a:xfrm>
        </p:spPr>
        <p:txBody>
          <a:bodyPr>
            <a:noAutofit/>
          </a:bodyPr>
          <a:lstStyle/>
          <a:p>
            <a:r>
              <a:rPr lang="fr-FR" sz="3600" dirty="0"/>
              <a:t>Comment la financer ?</a:t>
            </a:r>
          </a:p>
        </p:txBody>
      </p:sp>
      <p:sp>
        <p:nvSpPr>
          <p:cNvPr id="4" name="Espace réservé du contenu 3">
            <a:extLst>
              <a:ext uri="{FF2B5EF4-FFF2-40B4-BE49-F238E27FC236}">
                <a16:creationId xmlns:a16="http://schemas.microsoft.com/office/drawing/2014/main" id="{6CEAC20B-58D9-464D-BC90-017D073608DC}"/>
              </a:ext>
            </a:extLst>
          </p:cNvPr>
          <p:cNvSpPr>
            <a:spLocks noGrp="1"/>
          </p:cNvSpPr>
          <p:nvPr>
            <p:ph sz="half" idx="2"/>
          </p:nvPr>
        </p:nvSpPr>
        <p:spPr>
          <a:xfrm>
            <a:off x="978946" y="1796507"/>
            <a:ext cx="5249732" cy="4350671"/>
          </a:xfrm>
          <a:solidFill>
            <a:schemeClr val="accent3">
              <a:lumMod val="20000"/>
              <a:lumOff val="80000"/>
            </a:schemeClr>
          </a:solidFill>
          <a:ln>
            <a:solidFill>
              <a:schemeClr val="accent1"/>
            </a:solidFill>
          </a:ln>
        </p:spPr>
        <p:txBody>
          <a:bodyPr>
            <a:normAutofit fontScale="92500" lnSpcReduction="20000"/>
          </a:bodyPr>
          <a:lstStyle/>
          <a:p>
            <a:pPr>
              <a:lnSpc>
                <a:spcPct val="120000"/>
              </a:lnSpc>
            </a:pPr>
            <a:r>
              <a:rPr lang="fr-FR" sz="2400" dirty="0"/>
              <a:t>Subordonner la politique budgétaire à l’impératif du plein-emploi</a:t>
            </a:r>
          </a:p>
          <a:p>
            <a:pPr marL="292608" lvl="1" indent="0">
              <a:lnSpc>
                <a:spcPct val="110000"/>
              </a:lnSpc>
              <a:buNone/>
            </a:pPr>
            <a:r>
              <a:rPr lang="fr-FR" sz="1900" dirty="0"/>
              <a:t>«</a:t>
            </a:r>
            <a:r>
              <a:rPr lang="fr-FR" sz="1900" i="1" dirty="0">
                <a:solidFill>
                  <a:schemeClr val="accent2">
                    <a:lumMod val="75000"/>
                  </a:schemeClr>
                </a:solidFill>
              </a:rPr>
              <a:t> Le principe de préservation du plein-emploi et le taux d’investissement choisi déterminent entièrement le montant des emprunts ou des prêts entrepris par le gouvernement, de sorte que tout autre considération (…) comme le principe d’équilibre budgétaire, soit coïncide ave la politique définie en amont, auquel cas elle est inutile, soit entre en conflit avec elle, auquel cas elle doit être ignorée </a:t>
            </a:r>
            <a:r>
              <a:rPr lang="fr-FR" sz="1900" dirty="0"/>
              <a:t>». (</a:t>
            </a:r>
            <a:r>
              <a:rPr lang="fr-FR" sz="1900" dirty="0" err="1"/>
              <a:t>Lerner</a:t>
            </a:r>
            <a:r>
              <a:rPr lang="fr-FR" sz="1900" dirty="0"/>
              <a:t>, 1944, pp. 318-319 , </a:t>
            </a:r>
            <a:r>
              <a:rPr lang="fr-FR" sz="1900" dirty="0" err="1"/>
              <a:t>cit</a:t>
            </a:r>
            <a:r>
              <a:rPr lang="fr-FR" sz="1900" dirty="0"/>
              <a:t>. et trad. </a:t>
            </a:r>
            <a:r>
              <a:rPr lang="fr-FR" sz="1900" dirty="0" err="1"/>
              <a:t>Dammerer</a:t>
            </a:r>
            <a:r>
              <a:rPr lang="fr-FR" sz="1900" dirty="0"/>
              <a:t> et al. 2018).</a:t>
            </a:r>
          </a:p>
          <a:p>
            <a:pPr marL="292608" lvl="1" indent="0">
              <a:lnSpc>
                <a:spcPct val="110000"/>
              </a:lnSpc>
              <a:buNone/>
            </a:pPr>
            <a:r>
              <a:rPr lang="fr-FR" sz="1900" dirty="0"/>
              <a:t>« </a:t>
            </a:r>
            <a:r>
              <a:rPr lang="fr-FR" sz="1900" i="1" dirty="0">
                <a:solidFill>
                  <a:schemeClr val="accent2">
                    <a:lumMod val="75000"/>
                  </a:schemeClr>
                </a:solidFill>
              </a:rPr>
              <a:t>L’Etat doit être assez fort pour que les variations de l’investissement privé soient compensées par des variations inverses de déficits publics capables de stabiliser les profits </a:t>
            </a:r>
            <a:r>
              <a:rPr lang="fr-FR" sz="1900" dirty="0"/>
              <a:t>». (</a:t>
            </a:r>
            <a:r>
              <a:rPr lang="fr-FR" sz="1900" dirty="0" err="1"/>
              <a:t>Minsky</a:t>
            </a:r>
            <a:r>
              <a:rPr lang="fr-FR" sz="1900" dirty="0"/>
              <a:t>, 1986, p. 635, </a:t>
            </a:r>
            <a:r>
              <a:rPr lang="fr-FR" sz="1900" dirty="0" err="1"/>
              <a:t>cit</a:t>
            </a:r>
            <a:r>
              <a:rPr lang="fr-FR" sz="1900" dirty="0"/>
              <a:t>. et trad. </a:t>
            </a:r>
            <a:r>
              <a:rPr lang="fr-FR" sz="1900" dirty="0" err="1"/>
              <a:t>Dammerer</a:t>
            </a:r>
            <a:r>
              <a:rPr lang="fr-FR" sz="1900" dirty="0"/>
              <a:t> et al. 2018).</a:t>
            </a:r>
          </a:p>
        </p:txBody>
      </p:sp>
      <p:sp>
        <p:nvSpPr>
          <p:cNvPr id="5" name="Espace réservé du numéro de diapositive 4">
            <a:extLst>
              <a:ext uri="{FF2B5EF4-FFF2-40B4-BE49-F238E27FC236}">
                <a16:creationId xmlns:a16="http://schemas.microsoft.com/office/drawing/2014/main" id="{EAD27299-2190-CB49-9495-9EC1C48DD5D1}"/>
              </a:ext>
            </a:extLst>
          </p:cNvPr>
          <p:cNvSpPr>
            <a:spLocks noGrp="1"/>
          </p:cNvSpPr>
          <p:nvPr>
            <p:ph type="sldNum" sz="quarter" idx="12"/>
          </p:nvPr>
        </p:nvSpPr>
        <p:spPr/>
        <p:txBody>
          <a:bodyPr/>
          <a:lstStyle/>
          <a:p>
            <a:fld id="{576929FC-1276-3E44-89D8-7DF3AD83BDE0}" type="slidenum">
              <a:rPr lang="fr-FR" smtClean="0"/>
              <a:t>4</a:t>
            </a:fld>
            <a:endParaRPr lang="fr-FR"/>
          </a:p>
        </p:txBody>
      </p:sp>
      <p:sp>
        <p:nvSpPr>
          <p:cNvPr id="3" name="Espace réservé du contenu 2">
            <a:extLst>
              <a:ext uri="{FF2B5EF4-FFF2-40B4-BE49-F238E27FC236}">
                <a16:creationId xmlns:a16="http://schemas.microsoft.com/office/drawing/2014/main" id="{BDDE118A-9CB5-3C4A-BD6D-D485207708A6}"/>
              </a:ext>
            </a:extLst>
          </p:cNvPr>
          <p:cNvSpPr>
            <a:spLocks noGrp="1"/>
          </p:cNvSpPr>
          <p:nvPr>
            <p:ph sz="half" idx="1"/>
          </p:nvPr>
        </p:nvSpPr>
        <p:spPr>
          <a:xfrm>
            <a:off x="6802420" y="1043490"/>
            <a:ext cx="4937760" cy="5130581"/>
          </a:xfrm>
          <a:solidFill>
            <a:schemeClr val="bg1"/>
          </a:solidFill>
          <a:ln>
            <a:solidFill>
              <a:schemeClr val="accent1"/>
            </a:solidFill>
          </a:ln>
        </p:spPr>
        <p:txBody>
          <a:bodyPr>
            <a:normAutofit fontScale="92500" lnSpcReduction="20000"/>
          </a:bodyPr>
          <a:lstStyle/>
          <a:p>
            <a:pPr>
              <a:lnSpc>
                <a:spcPct val="120000"/>
              </a:lnSpc>
            </a:pPr>
            <a:r>
              <a:rPr lang="fr-FR" sz="2400" dirty="0"/>
              <a:t>La création monétaire</a:t>
            </a:r>
          </a:p>
          <a:p>
            <a:pPr marL="201168" lvl="1" indent="0">
              <a:lnSpc>
                <a:spcPct val="120000"/>
              </a:lnSpc>
              <a:buNone/>
            </a:pPr>
            <a:r>
              <a:rPr lang="fr-FR" sz="1900" dirty="0"/>
              <a:t>« </a:t>
            </a:r>
            <a:r>
              <a:rPr lang="fr-FR" sz="1900" i="1" dirty="0">
                <a:solidFill>
                  <a:schemeClr val="accent2">
                    <a:lumMod val="75000"/>
                  </a:schemeClr>
                </a:solidFill>
              </a:rPr>
              <a:t>Les considérations de coût et de budget doivent reposer sur l’idée bien comprise que </a:t>
            </a:r>
            <a:r>
              <a:rPr lang="fr-FR" sz="1900" b="1" i="1" dirty="0">
                <a:solidFill>
                  <a:schemeClr val="accent2">
                    <a:lumMod val="75000"/>
                  </a:schemeClr>
                </a:solidFill>
              </a:rPr>
              <a:t>tout gouvernement disposant d’une souveraineté monétaire</a:t>
            </a:r>
            <a:r>
              <a:rPr lang="fr-FR" sz="1900" i="1" dirty="0">
                <a:solidFill>
                  <a:schemeClr val="accent2">
                    <a:lumMod val="75000"/>
                  </a:schemeClr>
                </a:solidFill>
              </a:rPr>
              <a:t>, comme c’est le cas de celui des Etats-Unis, peut manquer de ressources humaines ou naturelles, mais </a:t>
            </a:r>
            <a:r>
              <a:rPr lang="fr-FR" sz="1900" b="1" i="1" dirty="0">
                <a:solidFill>
                  <a:schemeClr val="accent2">
                    <a:lumMod val="75000"/>
                  </a:schemeClr>
                </a:solidFill>
              </a:rPr>
              <a:t>ne peut jamais être à court d’argent</a:t>
            </a:r>
            <a:r>
              <a:rPr lang="fr-FR" sz="1900" i="1" dirty="0">
                <a:solidFill>
                  <a:schemeClr val="accent2">
                    <a:lumMod val="75000"/>
                  </a:schemeClr>
                </a:solidFill>
              </a:rPr>
              <a:t>. </a:t>
            </a:r>
            <a:r>
              <a:rPr lang="fr-FR" sz="1900" dirty="0"/>
              <a:t>» (…)</a:t>
            </a:r>
          </a:p>
          <a:p>
            <a:pPr marL="201168" lvl="1" indent="0">
              <a:lnSpc>
                <a:spcPct val="120000"/>
              </a:lnSpc>
              <a:buNone/>
            </a:pPr>
            <a:r>
              <a:rPr lang="fr-FR" sz="1900" dirty="0"/>
              <a:t>« </a:t>
            </a:r>
            <a:r>
              <a:rPr lang="fr-FR" sz="1900" i="1" dirty="0">
                <a:solidFill>
                  <a:schemeClr val="accent2">
                    <a:lumMod val="75000"/>
                  </a:schemeClr>
                </a:solidFill>
              </a:rPr>
              <a:t>Le congrès vote les programmes, adopte le budget et signe le chèque, et la Réserve fédérale libère les fonds. Et le chèque n’est jamais sans provision. </a:t>
            </a:r>
            <a:r>
              <a:rPr lang="fr-FR" sz="1900" dirty="0"/>
              <a:t>» (…)</a:t>
            </a:r>
          </a:p>
          <a:p>
            <a:pPr marL="201168" lvl="1" indent="0">
              <a:lnSpc>
                <a:spcPct val="120000"/>
              </a:lnSpc>
              <a:buNone/>
            </a:pPr>
            <a:r>
              <a:rPr lang="fr-FR" sz="1900" dirty="0"/>
              <a:t>« </a:t>
            </a:r>
            <a:r>
              <a:rPr lang="fr-FR" sz="1900" i="1" dirty="0">
                <a:solidFill>
                  <a:schemeClr val="accent2">
                    <a:lumMod val="75000"/>
                  </a:schemeClr>
                </a:solidFill>
              </a:rPr>
              <a:t>Cette même puissance de financement s’étend à tous les domaines de la politique publique. </a:t>
            </a:r>
            <a:r>
              <a:rPr lang="fr-FR" sz="1900" b="1" i="1" dirty="0">
                <a:solidFill>
                  <a:schemeClr val="accent2">
                    <a:lumMod val="75000"/>
                  </a:schemeClr>
                </a:solidFill>
              </a:rPr>
              <a:t>Garantir le plein-emploi et les prix stables est en haut de la liste des bienfaits publics</a:t>
            </a:r>
            <a:r>
              <a:rPr lang="fr-FR" sz="1900" i="1" dirty="0">
                <a:solidFill>
                  <a:schemeClr val="accent2">
                    <a:lumMod val="75000"/>
                  </a:schemeClr>
                </a:solidFill>
              </a:rPr>
              <a:t>. </a:t>
            </a:r>
            <a:r>
              <a:rPr lang="fr-FR" sz="1900" dirty="0"/>
              <a:t>»</a:t>
            </a:r>
          </a:p>
          <a:p>
            <a:pPr marL="201168" lvl="1" indent="0">
              <a:lnSpc>
                <a:spcPct val="120000"/>
              </a:lnSpc>
              <a:buNone/>
            </a:pPr>
            <a:r>
              <a:rPr lang="fr-FR" sz="1900" dirty="0"/>
              <a:t>(P. </a:t>
            </a:r>
            <a:r>
              <a:rPr lang="fr-FR" sz="1900" dirty="0" err="1"/>
              <a:t>Tcherneva</a:t>
            </a:r>
            <a:r>
              <a:rPr lang="fr-FR" sz="1900" dirty="0"/>
              <a:t>, 2021, p. 74-76).</a:t>
            </a:r>
          </a:p>
          <a:p>
            <a:pPr lvl="1"/>
            <a:endParaRPr lang="fr-FR" sz="2000" dirty="0"/>
          </a:p>
        </p:txBody>
      </p:sp>
    </p:spTree>
    <p:extLst>
      <p:ext uri="{BB962C8B-B14F-4D97-AF65-F5344CB8AC3E}">
        <p14:creationId xmlns:p14="http://schemas.microsoft.com/office/powerpoint/2010/main" val="352885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EB091B-19C7-6F49-B2AF-1EDE8D4AFACA}"/>
              </a:ext>
            </a:extLst>
          </p:cNvPr>
          <p:cNvSpPr>
            <a:spLocks noGrp="1"/>
          </p:cNvSpPr>
          <p:nvPr>
            <p:ph type="title"/>
          </p:nvPr>
        </p:nvSpPr>
        <p:spPr>
          <a:xfrm>
            <a:off x="613316" y="247426"/>
            <a:ext cx="10488576" cy="1071383"/>
          </a:xfrm>
        </p:spPr>
        <p:txBody>
          <a:bodyPr>
            <a:normAutofit/>
          </a:bodyPr>
          <a:lstStyle/>
          <a:p>
            <a:r>
              <a:rPr lang="fr-FR" sz="4000" b="1" dirty="0"/>
              <a:t>II. Une politique publique de plein-emploi</a:t>
            </a:r>
          </a:p>
        </p:txBody>
      </p:sp>
      <p:sp>
        <p:nvSpPr>
          <p:cNvPr id="3" name="Espace réservé du contenu 2">
            <a:extLst>
              <a:ext uri="{FF2B5EF4-FFF2-40B4-BE49-F238E27FC236}">
                <a16:creationId xmlns:a16="http://schemas.microsoft.com/office/drawing/2014/main" id="{2207F113-E94F-FC44-835B-F44C03EED658}"/>
              </a:ext>
            </a:extLst>
          </p:cNvPr>
          <p:cNvSpPr>
            <a:spLocks noGrp="1"/>
          </p:cNvSpPr>
          <p:nvPr>
            <p:ph sz="half" idx="1"/>
          </p:nvPr>
        </p:nvSpPr>
        <p:spPr>
          <a:xfrm>
            <a:off x="613316" y="1748596"/>
            <a:ext cx="6069980" cy="4464095"/>
          </a:xfrm>
          <a:ln>
            <a:noFill/>
          </a:ln>
        </p:spPr>
        <p:txBody>
          <a:bodyPr>
            <a:normAutofit fontScale="47500" lnSpcReduction="20000"/>
          </a:bodyPr>
          <a:lstStyle/>
          <a:p>
            <a:pPr>
              <a:lnSpc>
                <a:spcPct val="120000"/>
              </a:lnSpc>
              <a:buSzPct val="80000"/>
            </a:pPr>
            <a:r>
              <a:rPr lang="fr-FR" sz="4600" dirty="0">
                <a:latin typeface="+mj-lt"/>
              </a:rPr>
              <a:t>Politique d’emploi plutôt que relance globale</a:t>
            </a:r>
          </a:p>
          <a:p>
            <a:pPr lvl="1">
              <a:lnSpc>
                <a:spcPct val="120000"/>
              </a:lnSpc>
              <a:buSzPct val="80000"/>
            </a:pPr>
            <a:r>
              <a:rPr lang="fr-FR" sz="4200" dirty="0">
                <a:latin typeface="+mj-lt"/>
              </a:rPr>
              <a:t>plein-emploi, objectif prioritaire</a:t>
            </a:r>
          </a:p>
          <a:p>
            <a:pPr lvl="2">
              <a:lnSpc>
                <a:spcPct val="110000"/>
              </a:lnSpc>
              <a:buSzPct val="80000"/>
              <a:buFont typeface="Arial" panose="020B0604020202020204" pitchFamily="34" charset="0"/>
              <a:buChar char="•"/>
            </a:pPr>
            <a:r>
              <a:rPr lang="fr-FR" sz="3800" dirty="0">
                <a:latin typeface="+mj-lt"/>
              </a:rPr>
              <a:t>créer des emplois (seulement) là où ils sont nécessaires</a:t>
            </a:r>
          </a:p>
          <a:p>
            <a:pPr lvl="2">
              <a:lnSpc>
                <a:spcPct val="110000"/>
              </a:lnSpc>
              <a:buSzPct val="80000"/>
              <a:buFont typeface="Arial" panose="020B0604020202020204" pitchFamily="34" charset="0"/>
              <a:buChar char="•"/>
            </a:pPr>
            <a:r>
              <a:rPr lang="fr-FR" sz="3800" dirty="0">
                <a:latin typeface="+mj-lt"/>
              </a:rPr>
              <a:t>moins inflationniste qu’une relance globale</a:t>
            </a:r>
          </a:p>
          <a:p>
            <a:pPr lvl="1">
              <a:lnSpc>
                <a:spcPct val="120000"/>
              </a:lnSpc>
              <a:buSzPct val="80000"/>
              <a:buFont typeface="Wingdings" pitchFamily="2" charset="2"/>
              <a:buChar char="Ø"/>
            </a:pPr>
            <a:r>
              <a:rPr lang="fr-FR" sz="3600" dirty="0">
                <a:latin typeface="+mj-lt"/>
              </a:rPr>
              <a:t>relance globale seconde, effet positif de la politique d’emploi</a:t>
            </a:r>
            <a:endParaRPr lang="fr-FR" sz="4000" dirty="0">
              <a:latin typeface="+mj-lt"/>
            </a:endParaRPr>
          </a:p>
          <a:p>
            <a:pPr marL="292608" lvl="1">
              <a:lnSpc>
                <a:spcPct val="120000"/>
              </a:lnSpc>
              <a:buSzPct val="80000"/>
              <a:buNone/>
            </a:pPr>
            <a:r>
              <a:rPr lang="fr-FR" sz="4600" dirty="0">
                <a:latin typeface="+mj-lt"/>
              </a:rPr>
              <a:t>Principes (</a:t>
            </a:r>
            <a:r>
              <a:rPr lang="fr-FR" sz="4600" dirty="0" err="1">
                <a:latin typeface="+mj-lt"/>
              </a:rPr>
              <a:t>Dammerer</a:t>
            </a:r>
            <a:r>
              <a:rPr lang="fr-FR" sz="4600" dirty="0">
                <a:latin typeface="+mj-lt"/>
              </a:rPr>
              <a:t> et al., 2018)</a:t>
            </a:r>
          </a:p>
          <a:p>
            <a:pPr lvl="1">
              <a:lnSpc>
                <a:spcPct val="120000"/>
              </a:lnSpc>
              <a:buSzPct val="80000"/>
            </a:pPr>
            <a:r>
              <a:rPr lang="fr-FR" sz="4200" dirty="0">
                <a:latin typeface="+mj-lt"/>
              </a:rPr>
              <a:t>EDR selon Randall Wray (2007) : gestion décentralisée</a:t>
            </a:r>
          </a:p>
          <a:p>
            <a:pPr lvl="2">
              <a:lnSpc>
                <a:spcPct val="110000"/>
              </a:lnSpc>
              <a:buSzPct val="80000"/>
              <a:buFont typeface="Wingdings" pitchFamily="2" charset="2"/>
              <a:buChar char="ü"/>
            </a:pPr>
            <a:r>
              <a:rPr lang="fr-FR" sz="3800" dirty="0">
                <a:latin typeface="+mj-lt"/>
              </a:rPr>
              <a:t>recherche d’emploi rémunérée (1è semaines)</a:t>
            </a:r>
          </a:p>
          <a:p>
            <a:pPr lvl="2">
              <a:lnSpc>
                <a:spcPct val="110000"/>
              </a:lnSpc>
              <a:buSzPct val="80000"/>
              <a:buFont typeface="Wingdings" pitchFamily="2" charset="2"/>
              <a:buChar char="ü"/>
            </a:pPr>
            <a:r>
              <a:rPr lang="fr-FR" sz="3800" dirty="0">
                <a:latin typeface="+mj-lt"/>
              </a:rPr>
              <a:t>puis emploi à temps plein (temps partiel sur demande)</a:t>
            </a:r>
          </a:p>
          <a:p>
            <a:pPr lvl="2">
              <a:lnSpc>
                <a:spcPct val="110000"/>
              </a:lnSpc>
              <a:buSzPct val="80000"/>
              <a:buFont typeface="Wingdings" pitchFamily="2" charset="2"/>
              <a:buChar char="ü"/>
            </a:pPr>
            <a:r>
              <a:rPr lang="fr-FR" sz="3800" dirty="0">
                <a:latin typeface="+mj-lt"/>
              </a:rPr>
              <a:t>salaire correspondant aux conditions de vie locales et prestations (sécurité sociale, garde d’enfants, etc.)</a:t>
            </a:r>
          </a:p>
          <a:p>
            <a:pPr lvl="2">
              <a:lnSpc>
                <a:spcPct val="110000"/>
              </a:lnSpc>
              <a:buSzPct val="80000"/>
              <a:buFont typeface="Wingdings" pitchFamily="2" charset="2"/>
              <a:buChar char="ü"/>
            </a:pPr>
            <a:r>
              <a:rPr lang="fr-FR" sz="3800" dirty="0">
                <a:latin typeface="+mj-lt"/>
              </a:rPr>
              <a:t>formation pour pouvoir prétendre à l’embauche dans une entreprise publique ou privée</a:t>
            </a:r>
          </a:p>
          <a:p>
            <a:pPr lvl="2">
              <a:lnSpc>
                <a:spcPct val="120000"/>
              </a:lnSpc>
              <a:buSzPct val="80000"/>
            </a:pPr>
            <a:endParaRPr lang="fr-FR" sz="3200" dirty="0">
              <a:latin typeface="+mj-lt"/>
            </a:endParaRPr>
          </a:p>
          <a:p>
            <a:pPr lvl="2">
              <a:lnSpc>
                <a:spcPct val="120000"/>
              </a:lnSpc>
            </a:pPr>
            <a:endParaRPr lang="fr-FR" sz="2200" dirty="0"/>
          </a:p>
        </p:txBody>
      </p:sp>
      <p:sp>
        <p:nvSpPr>
          <p:cNvPr id="6" name="Espace réservé du contenu 5">
            <a:extLst>
              <a:ext uri="{FF2B5EF4-FFF2-40B4-BE49-F238E27FC236}">
                <a16:creationId xmlns:a16="http://schemas.microsoft.com/office/drawing/2014/main" id="{C30D7983-F97F-AF45-B05B-BE993D161708}"/>
              </a:ext>
            </a:extLst>
          </p:cNvPr>
          <p:cNvSpPr>
            <a:spLocks noGrp="1"/>
          </p:cNvSpPr>
          <p:nvPr>
            <p:ph sz="half" idx="2"/>
          </p:nvPr>
        </p:nvSpPr>
        <p:spPr>
          <a:xfrm>
            <a:off x="6798833" y="1802517"/>
            <a:ext cx="4906623" cy="4356252"/>
          </a:xfrm>
          <a:solidFill>
            <a:schemeClr val="accent3">
              <a:lumMod val="20000"/>
              <a:lumOff val="80000"/>
            </a:schemeClr>
          </a:solidFill>
          <a:ln>
            <a:solidFill>
              <a:schemeClr val="accent1"/>
            </a:solidFill>
          </a:ln>
        </p:spPr>
        <p:txBody>
          <a:bodyPr>
            <a:normAutofit fontScale="47500" lnSpcReduction="20000"/>
          </a:bodyPr>
          <a:lstStyle/>
          <a:p>
            <a:pPr>
              <a:lnSpc>
                <a:spcPct val="120000"/>
              </a:lnSpc>
              <a:buSzPct val="80000"/>
            </a:pPr>
            <a:r>
              <a:rPr lang="fr-FR" sz="4600" dirty="0">
                <a:latin typeface="+mj-lt"/>
              </a:rPr>
              <a:t>État employeur en dernier ressort (EDR)</a:t>
            </a:r>
          </a:p>
          <a:p>
            <a:pPr lvl="1">
              <a:lnSpc>
                <a:spcPct val="120000"/>
              </a:lnSpc>
              <a:buSzPct val="80000"/>
            </a:pPr>
            <a:r>
              <a:rPr lang="fr-FR" sz="4200" dirty="0" err="1">
                <a:latin typeface="+mj-lt"/>
              </a:rPr>
              <a:t>Minsky</a:t>
            </a:r>
            <a:r>
              <a:rPr lang="fr-FR" sz="4200" dirty="0">
                <a:latin typeface="+mj-lt"/>
              </a:rPr>
              <a:t> (1986) propose « une politique systématique », permanente, d’EDR</a:t>
            </a:r>
          </a:p>
          <a:p>
            <a:pPr marL="292608" lvl="1" indent="0">
              <a:lnSpc>
                <a:spcPct val="120000"/>
              </a:lnSpc>
              <a:buSzPct val="80000"/>
              <a:buNone/>
            </a:pPr>
            <a:r>
              <a:rPr lang="fr-FR" sz="3800" i="1" dirty="0"/>
              <a:t>« </a:t>
            </a:r>
            <a:r>
              <a:rPr lang="fr-FR" sz="3800" i="1" dirty="0">
                <a:solidFill>
                  <a:schemeClr val="accent2">
                    <a:lumMod val="75000"/>
                  </a:schemeClr>
                </a:solidFill>
              </a:rPr>
              <a:t>L’instrument principal d’une telle politique est la création d’une demande de travail infiniment élastique à un salaire plancher ou minimum qui ne dépende pas des attentes des entreprises concernant les profits à court et à long terme. Dans la mesure où seul l’Etat peut dissocier l’offre de travail de la rentabilité de l’embauche de travailleurs, la création d’une demande infiniment élastique de travail doit lui incomber. </a:t>
            </a:r>
            <a:r>
              <a:rPr lang="fr-FR" sz="3800" i="1" dirty="0"/>
              <a:t>» </a:t>
            </a:r>
            <a:r>
              <a:rPr lang="fr-FR" sz="3800" dirty="0"/>
              <a:t>(</a:t>
            </a:r>
            <a:r>
              <a:rPr lang="fr-FR" sz="3800" dirty="0" err="1"/>
              <a:t>Minsky</a:t>
            </a:r>
            <a:r>
              <a:rPr lang="fr-FR" sz="3800" dirty="0"/>
              <a:t>, 1986, p. 657, </a:t>
            </a:r>
            <a:r>
              <a:rPr lang="fr-FR" sz="3800" dirty="0" err="1"/>
              <a:t>cit</a:t>
            </a:r>
            <a:r>
              <a:rPr lang="fr-FR" sz="3800" dirty="0"/>
              <a:t>. et trad. </a:t>
            </a:r>
            <a:r>
              <a:rPr lang="fr-FR" sz="3800" dirty="0" err="1"/>
              <a:t>Dammerer</a:t>
            </a:r>
            <a:r>
              <a:rPr lang="fr-FR" sz="3800" dirty="0"/>
              <a:t> et al. 2018).</a:t>
            </a:r>
          </a:p>
        </p:txBody>
      </p:sp>
      <p:sp>
        <p:nvSpPr>
          <p:cNvPr id="4" name="Espace réservé du numéro de diapositive 3">
            <a:extLst>
              <a:ext uri="{FF2B5EF4-FFF2-40B4-BE49-F238E27FC236}">
                <a16:creationId xmlns:a16="http://schemas.microsoft.com/office/drawing/2014/main" id="{88D92B40-7B85-A147-92FB-4C71502214D8}"/>
              </a:ext>
            </a:extLst>
          </p:cNvPr>
          <p:cNvSpPr>
            <a:spLocks noGrp="1"/>
          </p:cNvSpPr>
          <p:nvPr>
            <p:ph type="sldNum" sz="quarter" idx="12"/>
          </p:nvPr>
        </p:nvSpPr>
        <p:spPr/>
        <p:txBody>
          <a:bodyPr/>
          <a:lstStyle/>
          <a:p>
            <a:fld id="{83C193A8-8923-4613-B2E3-E3F4175348BB}" type="slidenum">
              <a:rPr lang="fr-FR" smtClean="0"/>
              <a:t>5</a:t>
            </a:fld>
            <a:endParaRPr lang="fr-FR"/>
          </a:p>
        </p:txBody>
      </p:sp>
    </p:spTree>
    <p:extLst>
      <p:ext uri="{BB962C8B-B14F-4D97-AF65-F5344CB8AC3E}">
        <p14:creationId xmlns:p14="http://schemas.microsoft.com/office/powerpoint/2010/main" val="71590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0079" y="492794"/>
            <a:ext cx="11146761" cy="940030"/>
          </a:xfrm>
        </p:spPr>
        <p:txBody>
          <a:bodyPr>
            <a:normAutofit fontScale="90000"/>
          </a:bodyPr>
          <a:lstStyle/>
          <a:p>
            <a:r>
              <a:rPr lang="fr-FR" sz="4000" dirty="0"/>
              <a:t>… qui diffère des orientations des politiques de l’emploi classiques</a:t>
            </a:r>
          </a:p>
        </p:txBody>
      </p:sp>
      <p:sp>
        <p:nvSpPr>
          <p:cNvPr id="3" name="Espace réservé du contenu 2"/>
          <p:cNvSpPr>
            <a:spLocks noGrp="1"/>
          </p:cNvSpPr>
          <p:nvPr>
            <p:ph sz="half" idx="1"/>
          </p:nvPr>
        </p:nvSpPr>
        <p:spPr>
          <a:xfrm>
            <a:off x="514573" y="1909174"/>
            <a:ext cx="5384203" cy="4246735"/>
          </a:xfrm>
          <a:solidFill>
            <a:schemeClr val="accent3">
              <a:lumMod val="20000"/>
              <a:lumOff val="80000"/>
            </a:schemeClr>
          </a:solidFill>
          <a:ln>
            <a:solidFill>
              <a:schemeClr val="accent1"/>
            </a:solidFill>
          </a:ln>
        </p:spPr>
        <p:txBody>
          <a:bodyPr>
            <a:noAutofit/>
          </a:bodyPr>
          <a:lstStyle/>
          <a:p>
            <a:pPr>
              <a:lnSpc>
                <a:spcPct val="100000"/>
              </a:lnSpc>
              <a:buSzPct val="80000"/>
            </a:pPr>
            <a:r>
              <a:rPr lang="fr-FR" sz="2200" dirty="0">
                <a:latin typeface="+mj-lt"/>
              </a:rPr>
              <a:t>Politiques de baisse du coût du travail</a:t>
            </a:r>
          </a:p>
          <a:p>
            <a:pPr marL="578358" lvl="1" indent="-285750">
              <a:lnSpc>
                <a:spcPct val="100000"/>
              </a:lnSpc>
              <a:buSzPct val="80000"/>
            </a:pPr>
            <a:r>
              <a:rPr lang="fr-FR" sz="2000" dirty="0">
                <a:latin typeface="+mj-lt"/>
              </a:rPr>
              <a:t>subvention de la demande de travail</a:t>
            </a:r>
          </a:p>
          <a:p>
            <a:pPr lvl="2">
              <a:lnSpc>
                <a:spcPct val="100000"/>
              </a:lnSpc>
              <a:buSzPct val="80000"/>
              <a:buFontTx/>
              <a:buChar char="-"/>
            </a:pPr>
            <a:r>
              <a:rPr lang="fr-FR" sz="1800" dirty="0">
                <a:latin typeface="+mj-lt"/>
              </a:rPr>
              <a:t>sous l’hypothèse qu’elle est très élastique au coût du travail</a:t>
            </a:r>
          </a:p>
          <a:p>
            <a:pPr lvl="2">
              <a:lnSpc>
                <a:spcPct val="100000"/>
              </a:lnSpc>
              <a:buSzPct val="80000"/>
              <a:buFontTx/>
              <a:buChar char="-"/>
            </a:pPr>
            <a:r>
              <a:rPr lang="fr-FR" sz="1800" dirty="0">
                <a:latin typeface="+mj-lt"/>
              </a:rPr>
              <a:t>dépenses publiques en direction des entreprises pour qu’elles créent des emplois</a:t>
            </a:r>
          </a:p>
          <a:p>
            <a:pPr lvl="2">
              <a:buSzPct val="80000"/>
              <a:buFont typeface="Wingdings" pitchFamily="2" charset="2"/>
              <a:buChar char="ü"/>
            </a:pPr>
            <a:r>
              <a:rPr lang="fr-FR" sz="1800" dirty="0">
                <a:latin typeface="+mj-lt"/>
              </a:rPr>
              <a:t>exemples (France) : allègements Balladur, allègements Fillon, CICE, pacte de responsabilité, etc.</a:t>
            </a:r>
          </a:p>
          <a:p>
            <a:pPr lvl="2">
              <a:buSzPct val="80000"/>
              <a:buFont typeface="Wingdings" pitchFamily="2" charset="2"/>
              <a:buChar char="ü"/>
            </a:pPr>
            <a:r>
              <a:rPr lang="fr-FR" sz="1800" dirty="0">
                <a:latin typeface="+mj-lt"/>
              </a:rPr>
              <a:t>des dépenses publiques considérables, des créations d’emploi très en deçà des espérances</a:t>
            </a:r>
          </a:p>
          <a:p>
            <a:pPr marL="91440" lvl="1" indent="-91440">
              <a:lnSpc>
                <a:spcPct val="100000"/>
              </a:lnSpc>
              <a:spcBef>
                <a:spcPts val="1200"/>
              </a:spcBef>
              <a:spcAft>
                <a:spcPts val="200"/>
              </a:spcAft>
              <a:buSzPct val="80000"/>
              <a:buFont typeface="Calibri" panose="020F0502020204030204" pitchFamily="34" charset="0"/>
              <a:buChar char=" "/>
            </a:pPr>
            <a:r>
              <a:rPr lang="fr-FR" sz="2200" dirty="0">
                <a:latin typeface="+mj-lt"/>
              </a:rPr>
              <a:t>Garantie d’emploi : l’élasticité de la demande relève de la responsabilité de l’Etat</a:t>
            </a:r>
          </a:p>
        </p:txBody>
      </p:sp>
      <p:sp>
        <p:nvSpPr>
          <p:cNvPr id="5" name="Espace réservé du contenu 4">
            <a:extLst>
              <a:ext uri="{FF2B5EF4-FFF2-40B4-BE49-F238E27FC236}">
                <a16:creationId xmlns:a16="http://schemas.microsoft.com/office/drawing/2014/main" id="{8A8D307D-89D2-F243-B564-0DDA7A938213}"/>
              </a:ext>
            </a:extLst>
          </p:cNvPr>
          <p:cNvSpPr>
            <a:spLocks noGrp="1"/>
          </p:cNvSpPr>
          <p:nvPr>
            <p:ph sz="half" idx="2"/>
          </p:nvPr>
        </p:nvSpPr>
        <p:spPr>
          <a:xfrm>
            <a:off x="6213459" y="1895881"/>
            <a:ext cx="5449229" cy="4246735"/>
          </a:xfrm>
          <a:solidFill>
            <a:schemeClr val="accent2">
              <a:lumMod val="20000"/>
              <a:lumOff val="80000"/>
            </a:schemeClr>
          </a:solidFill>
          <a:ln>
            <a:solidFill>
              <a:schemeClr val="accent1"/>
            </a:solidFill>
          </a:ln>
        </p:spPr>
        <p:txBody>
          <a:bodyPr>
            <a:normAutofit fontScale="92500" lnSpcReduction="10000"/>
          </a:bodyPr>
          <a:lstStyle/>
          <a:p>
            <a:pPr>
              <a:buSzPct val="80000"/>
            </a:pPr>
            <a:r>
              <a:rPr lang="fr-FR" sz="2400" dirty="0">
                <a:latin typeface="+mj-lt"/>
              </a:rPr>
              <a:t>Politiques d’activation</a:t>
            </a:r>
          </a:p>
          <a:p>
            <a:pPr lvl="1">
              <a:buSzPct val="80000"/>
            </a:pPr>
            <a:r>
              <a:rPr lang="fr-FR" sz="2200" dirty="0">
                <a:latin typeface="+mj-lt"/>
              </a:rPr>
              <a:t>activation des dépenses passives</a:t>
            </a:r>
          </a:p>
          <a:p>
            <a:pPr lvl="2">
              <a:buSzPct val="80000"/>
              <a:buFontTx/>
              <a:buChar char="-"/>
            </a:pPr>
            <a:r>
              <a:rPr lang="fr-FR" sz="1900" dirty="0">
                <a:latin typeface="+mj-lt"/>
              </a:rPr>
              <a:t>mesures « actives » plutôt que « passives »</a:t>
            </a:r>
          </a:p>
          <a:p>
            <a:pPr lvl="1">
              <a:buSzPct val="80000"/>
            </a:pPr>
            <a:r>
              <a:rPr lang="fr-FR" sz="2200" dirty="0">
                <a:latin typeface="+mj-lt"/>
              </a:rPr>
              <a:t>activation des demandeurs d’emploi (et allocataires de minima sociaux)</a:t>
            </a:r>
          </a:p>
          <a:p>
            <a:pPr lvl="2">
              <a:buSzPct val="80000"/>
              <a:buFontTx/>
              <a:buChar char="-"/>
            </a:pPr>
            <a:r>
              <a:rPr lang="fr-FR" sz="1900" dirty="0">
                <a:latin typeface="+mj-lt"/>
              </a:rPr>
              <a:t>incitations monétaires à l’emploi </a:t>
            </a:r>
          </a:p>
          <a:p>
            <a:pPr lvl="2">
              <a:buSzPct val="80000"/>
              <a:buFontTx/>
              <a:buChar char="-"/>
            </a:pPr>
            <a:r>
              <a:rPr lang="fr-FR" sz="1900" dirty="0">
                <a:latin typeface="+mj-lt"/>
              </a:rPr>
              <a:t>accompagnement vers l’emploi</a:t>
            </a:r>
          </a:p>
          <a:p>
            <a:pPr lvl="2">
              <a:buSzPct val="80000"/>
              <a:buFontTx/>
              <a:buChar char="-"/>
            </a:pPr>
            <a:r>
              <a:rPr lang="fr-FR" sz="1900" dirty="0">
                <a:latin typeface="+mj-lt"/>
              </a:rPr>
              <a:t>réformes du SPE</a:t>
            </a:r>
          </a:p>
          <a:p>
            <a:pPr lvl="1">
              <a:lnSpc>
                <a:spcPct val="100000"/>
              </a:lnSpc>
              <a:buSzPct val="80000"/>
              <a:buFont typeface="Wingdings" pitchFamily="2" charset="2"/>
              <a:buChar char="Ø"/>
            </a:pPr>
            <a:r>
              <a:rPr lang="fr-FR" sz="2400" dirty="0">
                <a:solidFill>
                  <a:schemeClr val="accent2"/>
                </a:solidFill>
                <a:latin typeface="+mj-lt"/>
              </a:rPr>
              <a:t> </a:t>
            </a:r>
            <a:r>
              <a:rPr lang="fr-FR" sz="2200" dirty="0">
                <a:latin typeface="+mj-lt"/>
              </a:rPr>
              <a:t>triptyque injonctions-contrôles-sanctions</a:t>
            </a:r>
          </a:p>
          <a:p>
            <a:pPr lvl="2">
              <a:lnSpc>
                <a:spcPct val="100000"/>
              </a:lnSpc>
              <a:buSzPct val="80000"/>
              <a:buFont typeface="Wingdings" pitchFamily="2" charset="2"/>
              <a:buChar char="ü"/>
            </a:pPr>
            <a:r>
              <a:rPr lang="fr-FR" sz="1900" dirty="0">
                <a:latin typeface="+mj-lt"/>
              </a:rPr>
              <a:t>exemples (France) : service public de l’insertion et de l’emploi, idée de conditionner le RSA à une activité</a:t>
            </a:r>
          </a:p>
          <a:p>
            <a:pPr marL="91440" lvl="1" indent="-91440">
              <a:lnSpc>
                <a:spcPct val="110000"/>
              </a:lnSpc>
              <a:spcBef>
                <a:spcPts val="1200"/>
              </a:spcBef>
              <a:spcAft>
                <a:spcPts val="200"/>
              </a:spcAft>
              <a:buSzPct val="80000"/>
              <a:buFont typeface="Calibri" panose="020F0502020204030204" pitchFamily="34" charset="0"/>
              <a:buChar char=" "/>
            </a:pPr>
            <a:r>
              <a:rPr lang="fr-FR" sz="2400" dirty="0">
                <a:latin typeface="+mj-lt"/>
              </a:rPr>
              <a:t>Garantie d’emploi : </a:t>
            </a:r>
            <a:r>
              <a:rPr lang="fr-FR" sz="2400" i="1" dirty="0" err="1">
                <a:latin typeface="+mj-lt"/>
              </a:rPr>
              <a:t>make</a:t>
            </a:r>
            <a:r>
              <a:rPr lang="fr-FR" sz="2400" i="1" dirty="0">
                <a:latin typeface="+mj-lt"/>
              </a:rPr>
              <a:t> </a:t>
            </a:r>
            <a:r>
              <a:rPr lang="fr-FR" sz="2400" i="1" dirty="0" err="1">
                <a:latin typeface="+mj-lt"/>
              </a:rPr>
              <a:t>wor</a:t>
            </a:r>
            <a:r>
              <a:rPr lang="fr-FR" sz="2400" dirty="0" err="1">
                <a:latin typeface="+mj-lt"/>
              </a:rPr>
              <a:t>k</a:t>
            </a:r>
            <a:r>
              <a:rPr lang="fr-FR" sz="2400" dirty="0">
                <a:latin typeface="+mj-lt"/>
              </a:rPr>
              <a:t> plutôt que </a:t>
            </a:r>
            <a:r>
              <a:rPr lang="fr-FR" sz="2400" i="1" dirty="0" err="1">
                <a:latin typeface="+mj-lt"/>
              </a:rPr>
              <a:t>make</a:t>
            </a:r>
            <a:r>
              <a:rPr lang="fr-FR" sz="2400" i="1" dirty="0">
                <a:latin typeface="+mj-lt"/>
              </a:rPr>
              <a:t> </a:t>
            </a:r>
            <a:r>
              <a:rPr lang="fr-FR" sz="2400" i="1" dirty="0" err="1">
                <a:latin typeface="+mj-lt"/>
              </a:rPr>
              <a:t>work</a:t>
            </a:r>
            <a:r>
              <a:rPr lang="fr-FR" sz="2400" i="1" dirty="0">
                <a:latin typeface="+mj-lt"/>
              </a:rPr>
              <a:t> </a:t>
            </a:r>
            <a:r>
              <a:rPr lang="fr-FR" sz="2400" i="1" dirty="0" err="1">
                <a:latin typeface="+mj-lt"/>
              </a:rPr>
              <a:t>pay</a:t>
            </a:r>
            <a:endParaRPr lang="fr-FR" sz="2400" i="1" dirty="0">
              <a:latin typeface="+mj-lt"/>
            </a:endParaRPr>
          </a:p>
        </p:txBody>
      </p:sp>
      <p:sp>
        <p:nvSpPr>
          <p:cNvPr id="4" name="Espace réservé du numéro de diapositive 3">
            <a:extLst>
              <a:ext uri="{FF2B5EF4-FFF2-40B4-BE49-F238E27FC236}">
                <a16:creationId xmlns:a16="http://schemas.microsoft.com/office/drawing/2014/main" id="{C0D122D2-5EC3-7845-B210-4AB97ABDC589}"/>
              </a:ext>
            </a:extLst>
          </p:cNvPr>
          <p:cNvSpPr>
            <a:spLocks noGrp="1"/>
          </p:cNvSpPr>
          <p:nvPr>
            <p:ph type="sldNum" sz="quarter" idx="12"/>
          </p:nvPr>
        </p:nvSpPr>
        <p:spPr/>
        <p:txBody>
          <a:bodyPr/>
          <a:lstStyle/>
          <a:p>
            <a:fld id="{83C193A8-8923-4613-B2E3-E3F4175348BB}" type="slidenum">
              <a:rPr lang="fr-FR" smtClean="0"/>
              <a:t>6</a:t>
            </a:fld>
            <a:endParaRPr lang="fr-FR"/>
          </a:p>
        </p:txBody>
      </p:sp>
    </p:spTree>
    <p:extLst>
      <p:ext uri="{BB962C8B-B14F-4D97-AF65-F5344CB8AC3E}">
        <p14:creationId xmlns:p14="http://schemas.microsoft.com/office/powerpoint/2010/main" val="3888543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72957965-F7F2-724D-B745-749DF28E791D}"/>
              </a:ext>
            </a:extLst>
          </p:cNvPr>
          <p:cNvPicPr>
            <a:picLocks noChangeAspect="1"/>
          </p:cNvPicPr>
          <p:nvPr/>
        </p:nvPicPr>
        <p:blipFill>
          <a:blip r:embed="rId2"/>
          <a:stretch>
            <a:fillRect/>
          </a:stretch>
        </p:blipFill>
        <p:spPr>
          <a:xfrm>
            <a:off x="5364286" y="1103549"/>
            <a:ext cx="6827714" cy="4892774"/>
          </a:xfrm>
          <a:prstGeom prst="rect">
            <a:avLst/>
          </a:prstGeom>
        </p:spPr>
      </p:pic>
      <p:sp>
        <p:nvSpPr>
          <p:cNvPr id="2" name="Titre 1">
            <a:extLst>
              <a:ext uri="{FF2B5EF4-FFF2-40B4-BE49-F238E27FC236}">
                <a16:creationId xmlns:a16="http://schemas.microsoft.com/office/drawing/2014/main" id="{31302B23-8E58-BB42-881E-1E04F77EDAC7}"/>
              </a:ext>
            </a:extLst>
          </p:cNvPr>
          <p:cNvSpPr>
            <a:spLocks noGrp="1"/>
          </p:cNvSpPr>
          <p:nvPr>
            <p:ph type="title"/>
          </p:nvPr>
        </p:nvSpPr>
        <p:spPr>
          <a:xfrm>
            <a:off x="393519" y="201578"/>
            <a:ext cx="6512889" cy="1212868"/>
          </a:xfrm>
        </p:spPr>
        <p:txBody>
          <a:bodyPr vert="horz" lIns="91440" tIns="45720" rIns="91440" bIns="45720" rtlCol="0" anchor="b">
            <a:normAutofit fontScale="90000"/>
          </a:bodyPr>
          <a:lstStyle/>
          <a:p>
            <a:pPr eaLnBrk="1" hangingPunct="1"/>
            <a:r>
              <a:rPr lang="fr-FR" sz="3600" dirty="0">
                <a:solidFill>
                  <a:schemeClr val="tx1">
                    <a:lumMod val="75000"/>
                    <a:lumOff val="25000"/>
                  </a:schemeClr>
                </a:solidFill>
              </a:rPr>
              <a:t>Exception du chômage partiel pendant la crise sanitaire en France ?</a:t>
            </a:r>
          </a:p>
        </p:txBody>
      </p:sp>
      <p:sp>
        <p:nvSpPr>
          <p:cNvPr id="3" name="Espace réservé du contenu 2">
            <a:extLst>
              <a:ext uri="{FF2B5EF4-FFF2-40B4-BE49-F238E27FC236}">
                <a16:creationId xmlns:a16="http://schemas.microsoft.com/office/drawing/2014/main" id="{99B11E0D-16B8-854F-93DD-816A5B4E1643}"/>
              </a:ext>
            </a:extLst>
          </p:cNvPr>
          <p:cNvSpPr>
            <a:spLocks noGrp="1"/>
          </p:cNvSpPr>
          <p:nvPr>
            <p:ph sz="half" idx="1"/>
          </p:nvPr>
        </p:nvSpPr>
        <p:spPr>
          <a:xfrm>
            <a:off x="284719" y="1753000"/>
            <a:ext cx="4822803" cy="4412600"/>
          </a:xfrm>
          <a:ln>
            <a:solidFill>
              <a:schemeClr val="accent1"/>
            </a:solidFill>
          </a:ln>
        </p:spPr>
        <p:txBody>
          <a:bodyPr vert="horz" lIns="0" tIns="45720" rIns="0" bIns="45720" rtlCol="0">
            <a:normAutofit/>
          </a:bodyPr>
          <a:lstStyle/>
          <a:p>
            <a:pPr>
              <a:lnSpc>
                <a:spcPct val="100000"/>
              </a:lnSpc>
              <a:buSzPct val="80000"/>
            </a:pPr>
            <a:r>
              <a:rPr lang="fr-FR" sz="2200" dirty="0">
                <a:latin typeface="+mj-lt"/>
              </a:rPr>
              <a:t>Une expérience d’Etat employeur en dernier ressort ?</a:t>
            </a:r>
          </a:p>
          <a:p>
            <a:pPr lvl="1">
              <a:buSzPct val="80000"/>
            </a:pPr>
            <a:r>
              <a:rPr lang="fr-FR" sz="2000" dirty="0">
                <a:solidFill>
                  <a:schemeClr val="tx1">
                    <a:lumMod val="75000"/>
                    <a:lumOff val="25000"/>
                  </a:schemeClr>
                </a:solidFill>
              </a:rPr>
              <a:t>jusqu’à 8,6 millions de salaries effectivement en activité partielle en avril 2020</a:t>
            </a:r>
          </a:p>
          <a:p>
            <a:pPr lvl="1" eaLnBrk="1" hangingPunct="1">
              <a:lnSpc>
                <a:spcPct val="100000"/>
              </a:lnSpc>
              <a:buSzPct val="80000"/>
            </a:pPr>
            <a:r>
              <a:rPr lang="fr-FR" sz="2000" dirty="0">
                <a:solidFill>
                  <a:schemeClr val="tx1">
                    <a:lumMod val="75000"/>
                    <a:lumOff val="25000"/>
                  </a:schemeClr>
                </a:solidFill>
              </a:rPr>
              <a:t>jusqu’à 8,9 Mds € en avril, </a:t>
            </a:r>
            <a:r>
              <a:rPr lang="fr-FR" sz="2000" dirty="0">
                <a:solidFill>
                  <a:schemeClr val="tx1">
                    <a:lumMod val="65000"/>
                    <a:lumOff val="35000"/>
                  </a:schemeClr>
                </a:solidFill>
              </a:rPr>
              <a:t>30 Mds € sur l’année ?</a:t>
            </a:r>
          </a:p>
          <a:p>
            <a:pPr lvl="2" eaLnBrk="1" hangingPunct="1">
              <a:lnSpc>
                <a:spcPct val="100000"/>
              </a:lnSpc>
              <a:buSzPct val="80000"/>
            </a:pPr>
            <a:r>
              <a:rPr lang="fr-FR" sz="1800" dirty="0">
                <a:solidFill>
                  <a:schemeClr val="tx1">
                    <a:lumMod val="75000"/>
                    <a:lumOff val="25000"/>
                  </a:schemeClr>
                </a:solidFill>
              </a:rPr>
              <a:t>financés par l’Etat (2/3) et l’Unedic</a:t>
            </a:r>
          </a:p>
          <a:p>
            <a:pPr lvl="2" eaLnBrk="1" hangingPunct="1">
              <a:lnSpc>
                <a:spcPct val="100000"/>
              </a:lnSpc>
              <a:buSzPct val="80000"/>
            </a:pPr>
            <a:r>
              <a:rPr lang="fr-FR" sz="1800" dirty="0">
                <a:solidFill>
                  <a:schemeClr val="tx1">
                    <a:lumMod val="65000"/>
                    <a:lumOff val="35000"/>
                  </a:schemeClr>
                </a:solidFill>
              </a:rPr>
              <a:t>+ que l’investissement supplémentaire dans la santé</a:t>
            </a:r>
          </a:p>
          <a:p>
            <a:pPr eaLnBrk="1" hangingPunct="1">
              <a:lnSpc>
                <a:spcPct val="100000"/>
              </a:lnSpc>
              <a:buSzPct val="80000"/>
              <a:buFont typeface="Wingdings" pitchFamily="2" charset="2"/>
              <a:buChar char="Ø"/>
            </a:pPr>
            <a:r>
              <a:rPr lang="fr-FR" sz="2200" dirty="0">
                <a:solidFill>
                  <a:schemeClr val="tx1"/>
                </a:solidFill>
                <a:latin typeface="+mj-lt"/>
              </a:rPr>
              <a:t> plutôt Etat assureur des entreprises en dernier ressort</a:t>
            </a:r>
          </a:p>
        </p:txBody>
      </p:sp>
      <p:sp>
        <p:nvSpPr>
          <p:cNvPr id="6" name="Espace réservé du numéro de diapositive 5">
            <a:extLst>
              <a:ext uri="{FF2B5EF4-FFF2-40B4-BE49-F238E27FC236}">
                <a16:creationId xmlns:a16="http://schemas.microsoft.com/office/drawing/2014/main" id="{A6DCE3B4-D8DF-CE44-AAD8-746F3F643C5A}"/>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defTabSz="914400">
              <a:spcAft>
                <a:spcPts val="600"/>
              </a:spcAft>
              <a:defRPr/>
            </a:pPr>
            <a:fld id="{DE5301AA-8BD9-E646-A2A3-F8C5BAFA0F68}" type="slidenum">
              <a:rPr lang="en-US" altLang="fr-FR" sz="1050" smtClean="0">
                <a:latin typeface="+mn-lt"/>
              </a:rPr>
              <a:pPr defTabSz="914400">
                <a:spcAft>
                  <a:spcPts val="600"/>
                </a:spcAft>
                <a:defRPr/>
              </a:pPr>
              <a:t>7</a:t>
            </a:fld>
            <a:endParaRPr lang="en-US" altLang="fr-FR" sz="1050">
              <a:latin typeface="+mn-lt"/>
            </a:endParaRPr>
          </a:p>
        </p:txBody>
      </p:sp>
      <p:sp>
        <p:nvSpPr>
          <p:cNvPr id="9" name="ZoneTexte 8">
            <a:extLst>
              <a:ext uri="{FF2B5EF4-FFF2-40B4-BE49-F238E27FC236}">
                <a16:creationId xmlns:a16="http://schemas.microsoft.com/office/drawing/2014/main" id="{21218F6F-B217-3D47-9DBB-7320510E7091}"/>
              </a:ext>
            </a:extLst>
          </p:cNvPr>
          <p:cNvSpPr txBox="1"/>
          <p:nvPr/>
        </p:nvSpPr>
        <p:spPr>
          <a:xfrm>
            <a:off x="6096000" y="5996323"/>
            <a:ext cx="5447452" cy="338554"/>
          </a:xfrm>
          <a:prstGeom prst="rect">
            <a:avLst/>
          </a:prstGeom>
          <a:noFill/>
        </p:spPr>
        <p:txBody>
          <a:bodyPr wrap="square" rtlCol="0">
            <a:spAutoFit/>
          </a:bodyPr>
          <a:lstStyle/>
          <a:p>
            <a:r>
              <a:rPr lang="fr-FR" sz="1600" dirty="0">
                <a:solidFill>
                  <a:schemeClr val="tx1"/>
                </a:solidFill>
              </a:rPr>
              <a:t>Source : </a:t>
            </a:r>
            <a:r>
              <a:rPr lang="fr-FR" sz="1600" dirty="0" err="1">
                <a:solidFill>
                  <a:schemeClr val="tx1"/>
                </a:solidFill>
              </a:rPr>
              <a:t>Dares</a:t>
            </a:r>
            <a:r>
              <a:rPr lang="fr-FR" sz="1600" dirty="0">
                <a:solidFill>
                  <a:schemeClr val="tx1"/>
                </a:solidFill>
              </a:rPr>
              <a:t>, </a:t>
            </a:r>
            <a:r>
              <a:rPr lang="fr-FR" sz="1600" dirty="0">
                <a:solidFill>
                  <a:schemeClr val="tx1"/>
                </a:solidFill>
                <a:hlinkClick r:id="rId3"/>
              </a:rPr>
              <a:t>Flash Acemo-Covid19, décembre 2021</a:t>
            </a:r>
            <a:endParaRPr lang="fr-FR" sz="1600" dirty="0">
              <a:solidFill>
                <a:schemeClr val="tx1"/>
              </a:solidFill>
            </a:endParaRPr>
          </a:p>
        </p:txBody>
      </p:sp>
      <p:sp>
        <p:nvSpPr>
          <p:cNvPr id="8" name="ZoneTexte 7">
            <a:extLst>
              <a:ext uri="{FF2B5EF4-FFF2-40B4-BE49-F238E27FC236}">
                <a16:creationId xmlns:a16="http://schemas.microsoft.com/office/drawing/2014/main" id="{11984B09-0744-984D-873F-9E85BC323889}"/>
              </a:ext>
            </a:extLst>
          </p:cNvPr>
          <p:cNvSpPr txBox="1"/>
          <p:nvPr/>
        </p:nvSpPr>
        <p:spPr>
          <a:xfrm>
            <a:off x="7568031" y="1541758"/>
            <a:ext cx="3888432" cy="1015663"/>
          </a:xfrm>
          <a:prstGeom prst="rect">
            <a:avLst/>
          </a:prstGeom>
          <a:noFill/>
        </p:spPr>
        <p:txBody>
          <a:bodyPr wrap="square" rtlCol="0">
            <a:spAutoFit/>
          </a:bodyPr>
          <a:lstStyle/>
          <a:p>
            <a:r>
              <a:rPr lang="fr-FR" sz="2000" dirty="0">
                <a:solidFill>
                  <a:schemeClr val="tx1"/>
                </a:solidFill>
                <a:latin typeface="+mn-lt"/>
              </a:rPr>
              <a:t>Estimation du nombre de salariés en activité partielle entre mars 2020 et novembre 2021</a:t>
            </a:r>
          </a:p>
        </p:txBody>
      </p:sp>
    </p:spTree>
    <p:extLst>
      <p:ext uri="{BB962C8B-B14F-4D97-AF65-F5344CB8AC3E}">
        <p14:creationId xmlns:p14="http://schemas.microsoft.com/office/powerpoint/2010/main" val="4137602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1"/>
          <p:cNvSpPr>
            <a:spLocks noGrp="1" noChangeArrowheads="1"/>
          </p:cNvSpPr>
          <p:nvPr>
            <p:ph type="title"/>
          </p:nvPr>
        </p:nvSpPr>
        <p:spPr>
          <a:xfrm>
            <a:off x="494746" y="347666"/>
            <a:ext cx="8849975" cy="803402"/>
          </a:xfrm>
        </p:spPr>
        <p:txBody>
          <a:bodyP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3600" dirty="0"/>
              <a:t>Emploi garanti : des modèles de « réussite »</a:t>
            </a:r>
          </a:p>
        </p:txBody>
      </p:sp>
      <p:sp>
        <p:nvSpPr>
          <p:cNvPr id="9221" name="Rectangle 2"/>
          <p:cNvSpPr>
            <a:spLocks noGrp="1" noChangeArrowheads="1"/>
          </p:cNvSpPr>
          <p:nvPr>
            <p:ph sz="half" idx="1"/>
          </p:nvPr>
        </p:nvSpPr>
        <p:spPr>
          <a:xfrm>
            <a:off x="656111" y="1828800"/>
            <a:ext cx="6465452" cy="4485798"/>
          </a:xfrm>
          <a:solidFill>
            <a:schemeClr val="accent3">
              <a:lumMod val="20000"/>
              <a:lumOff val="80000"/>
            </a:schemeClr>
          </a:solidFill>
          <a:ln>
            <a:solidFill>
              <a:schemeClr val="accent1">
                <a:lumMod val="75000"/>
              </a:schemeClr>
            </a:solidFill>
          </a:ln>
        </p:spPr>
        <p:txBody>
          <a:bodyPr>
            <a:normAutofit fontScale="77500" lnSpcReduction="20000"/>
          </a:bodyPr>
          <a:lstStyle/>
          <a:p>
            <a:pPr>
              <a:lnSpc>
                <a:spcPct val="120000"/>
              </a:lnSpc>
              <a:spcBef>
                <a:spcPts val="600"/>
              </a:spcBef>
              <a:buClr>
                <a:srgbClr val="C00000"/>
              </a:buClr>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800" dirty="0">
                <a:latin typeface="+mj-lt"/>
              </a:rPr>
              <a:t>Argentine (2002-2003) : « </a:t>
            </a:r>
            <a:r>
              <a:rPr lang="fr-FR" sz="2800" dirty="0" err="1">
                <a:latin typeface="+mj-lt"/>
              </a:rPr>
              <a:t>Chef·fes</a:t>
            </a:r>
            <a:r>
              <a:rPr lang="fr-FR" sz="2800" dirty="0">
                <a:latin typeface="+mj-lt"/>
              </a:rPr>
              <a:t> de famille sans emploi » </a:t>
            </a:r>
            <a:r>
              <a:rPr lang="fr-FR" sz="2300" dirty="0">
                <a:latin typeface="+mj-lt"/>
              </a:rPr>
              <a:t>(</a:t>
            </a:r>
            <a:r>
              <a:rPr lang="fr-FR" sz="2300" i="1" dirty="0" err="1">
                <a:latin typeface="+mj-lt"/>
              </a:rPr>
              <a:t>Jefes</a:t>
            </a:r>
            <a:r>
              <a:rPr lang="fr-FR" sz="2300" i="1" dirty="0">
                <a:latin typeface="+mj-lt"/>
              </a:rPr>
              <a:t> y </a:t>
            </a:r>
            <a:r>
              <a:rPr lang="fr-FR" sz="2300" i="1" dirty="0" err="1">
                <a:latin typeface="+mj-lt"/>
              </a:rPr>
              <a:t>jefas</a:t>
            </a:r>
            <a:r>
              <a:rPr lang="fr-FR" sz="2300" i="1" dirty="0">
                <a:latin typeface="+mj-lt"/>
              </a:rPr>
              <a:t> de </a:t>
            </a:r>
            <a:r>
              <a:rPr lang="fr-FR" sz="2300" i="1" dirty="0" err="1">
                <a:latin typeface="+mj-lt"/>
              </a:rPr>
              <a:t>hogar</a:t>
            </a:r>
            <a:r>
              <a:rPr lang="fr-FR" sz="2300" i="1" dirty="0">
                <a:latin typeface="+mj-lt"/>
              </a:rPr>
              <a:t> </a:t>
            </a:r>
            <a:r>
              <a:rPr lang="fr-FR" sz="2300" i="1" dirty="0" err="1">
                <a:latin typeface="+mj-lt"/>
              </a:rPr>
              <a:t>desocupados</a:t>
            </a:r>
            <a:r>
              <a:rPr lang="fr-FR" sz="2300" i="1" dirty="0">
                <a:latin typeface="+mj-lt"/>
              </a:rPr>
              <a:t>, </a:t>
            </a:r>
            <a:r>
              <a:rPr lang="fr-FR" sz="2300" dirty="0" err="1">
                <a:latin typeface="+mj-lt"/>
              </a:rPr>
              <a:t>Dammerer</a:t>
            </a:r>
            <a:r>
              <a:rPr lang="fr-FR" sz="2300" dirty="0">
                <a:latin typeface="+mj-lt"/>
              </a:rPr>
              <a:t> et al., 2018)</a:t>
            </a:r>
          </a:p>
          <a:p>
            <a:pPr lvl="1">
              <a:lnSpc>
                <a:spcPct val="12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600" dirty="0">
                <a:latin typeface="+mj-lt"/>
              </a:rPr>
              <a:t>contexte : taux de chômage supérieur à 20% </a:t>
            </a:r>
            <a:r>
              <a:rPr lang="fr-FR" sz="2300" dirty="0">
                <a:latin typeface="+mj-lt"/>
              </a:rPr>
              <a:t>(crise de 2001)</a:t>
            </a:r>
          </a:p>
          <a:p>
            <a:pPr lvl="1">
              <a:lnSpc>
                <a:spcPct val="12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600" dirty="0">
                <a:solidFill>
                  <a:schemeClr val="accent2">
                    <a:lumMod val="75000"/>
                  </a:schemeClr>
                </a:solidFill>
                <a:latin typeface="+mj-lt"/>
              </a:rPr>
              <a:t>programme décentralisé, dimension communautaire</a:t>
            </a:r>
          </a:p>
          <a:p>
            <a:pPr lvl="1">
              <a:lnSpc>
                <a:spcPct val="12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600" dirty="0">
                <a:latin typeface="+mj-lt"/>
              </a:rPr>
              <a:t>programme d’emploi rémunéré (4h/jour mini) avec carte de sécurité sociale,  assorti d’une formation</a:t>
            </a:r>
          </a:p>
          <a:p>
            <a:pPr lvl="2">
              <a:lnSpc>
                <a:spcPct val="110000"/>
              </a:lnSpc>
              <a:buSzPct val="80000"/>
              <a:buFont typeface="Wingdings" pitchFamily="2" charset="2"/>
              <a:buChar char="ü"/>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300" dirty="0">
                <a:latin typeface="+mj-lt"/>
              </a:rPr>
              <a:t>une gamme d’activités (construction, entretien, agriculture urbaine,  alphabétisation, promotion de la santé, etc.)</a:t>
            </a:r>
          </a:p>
          <a:p>
            <a:pPr lvl="2">
              <a:lnSpc>
                <a:spcPct val="110000"/>
              </a:lnSpc>
              <a:buSzPct val="80000"/>
              <a:buFont typeface="Wingdings" pitchFamily="2" charset="2"/>
              <a:buChar char="ü"/>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300" dirty="0">
                <a:latin typeface="+mj-lt"/>
              </a:rPr>
              <a:t>ouvert à </a:t>
            </a:r>
            <a:r>
              <a:rPr lang="fr-FR" sz="2300" dirty="0" err="1">
                <a:latin typeface="+mj-lt"/>
              </a:rPr>
              <a:t>tou·tes</a:t>
            </a:r>
            <a:r>
              <a:rPr lang="fr-FR" sz="2300" dirty="0">
                <a:latin typeface="+mj-lt"/>
              </a:rPr>
              <a:t>, sans condition de diplôme, d’expérience</a:t>
            </a:r>
          </a:p>
          <a:p>
            <a:pPr lvl="1">
              <a:lnSpc>
                <a:spcPct val="110000"/>
              </a:lnSpc>
              <a:buSzPct val="80000"/>
              <a:buFont typeface="Wingdings" pitchFamily="2" charset="2"/>
              <a:buChar char="Ø"/>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700" dirty="0">
                <a:latin typeface="+mj-lt"/>
              </a:rPr>
              <a:t> 2 millions de </a:t>
            </a:r>
            <a:r>
              <a:rPr lang="fr-FR" sz="2700" dirty="0" err="1">
                <a:latin typeface="+mj-lt"/>
              </a:rPr>
              <a:t>travailleur·ses</a:t>
            </a:r>
            <a:r>
              <a:rPr lang="fr-FR" sz="2700" dirty="0">
                <a:latin typeface="+mj-lt"/>
              </a:rPr>
              <a:t> dans le secteur public (13% de la main d’œuvre du pays)</a:t>
            </a:r>
          </a:p>
          <a:p>
            <a:pPr lvl="1">
              <a:lnSpc>
                <a:spcPct val="11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700" dirty="0">
                <a:latin typeface="+mj-lt"/>
              </a:rPr>
              <a:t> baisse du taux de chômage de 21% à 9% en 5 ans</a:t>
            </a:r>
            <a:endParaRPr lang="fr-FR" sz="2300" dirty="0">
              <a:latin typeface="+mj-lt"/>
            </a:endParaRPr>
          </a:p>
          <a:p>
            <a:pPr lvl="2">
              <a:lnSpc>
                <a:spcPct val="12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endParaRPr lang="fr-FR" sz="2200" dirty="0">
              <a:latin typeface="+mj-lt"/>
            </a:endParaRPr>
          </a:p>
        </p:txBody>
      </p:sp>
      <p:sp>
        <p:nvSpPr>
          <p:cNvPr id="2" name="Espace réservé du contenu 1">
            <a:extLst>
              <a:ext uri="{FF2B5EF4-FFF2-40B4-BE49-F238E27FC236}">
                <a16:creationId xmlns:a16="http://schemas.microsoft.com/office/drawing/2014/main" id="{6BD51852-FA4E-D64F-8746-7EE3218257F0}"/>
              </a:ext>
            </a:extLst>
          </p:cNvPr>
          <p:cNvSpPr>
            <a:spLocks noGrp="1"/>
          </p:cNvSpPr>
          <p:nvPr>
            <p:ph sz="half" idx="2"/>
          </p:nvPr>
        </p:nvSpPr>
        <p:spPr>
          <a:xfrm>
            <a:off x="7315199" y="1971432"/>
            <a:ext cx="4528257" cy="3873556"/>
          </a:xfrm>
          <a:ln>
            <a:solidFill>
              <a:schemeClr val="accent1">
                <a:lumMod val="75000"/>
              </a:schemeClr>
            </a:solidFill>
          </a:ln>
        </p:spPr>
        <p:txBody>
          <a:bodyPr>
            <a:normAutofit fontScale="77500" lnSpcReduction="20000"/>
          </a:bodyPr>
          <a:lstStyle/>
          <a:p>
            <a:pPr>
              <a:spcBef>
                <a:spcPts val="525"/>
              </a:spcBef>
              <a:buSzPct val="7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800" dirty="0">
                <a:latin typeface="+mj-lt"/>
              </a:rPr>
              <a:t>Etats-Unis : </a:t>
            </a:r>
            <a:r>
              <a:rPr lang="fr-FR" sz="2800" i="1" dirty="0">
                <a:latin typeface="+mj-lt"/>
              </a:rPr>
              <a:t>New Deal </a:t>
            </a:r>
          </a:p>
          <a:p>
            <a:pPr lvl="1">
              <a:lnSpc>
                <a:spcPct val="11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600" dirty="0">
                <a:latin typeface="+mj-lt"/>
              </a:rPr>
              <a:t>contexte : taux de chômage autour de 30%</a:t>
            </a:r>
          </a:p>
          <a:p>
            <a:pPr lvl="1">
              <a:lnSpc>
                <a:spcPct val="11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600" dirty="0">
                <a:solidFill>
                  <a:schemeClr val="accent2">
                    <a:lumMod val="75000"/>
                  </a:schemeClr>
                </a:solidFill>
                <a:latin typeface="+mj-lt"/>
              </a:rPr>
              <a:t>programme centralisé</a:t>
            </a:r>
          </a:p>
          <a:p>
            <a:pPr lvl="1">
              <a:lnSpc>
                <a:spcPct val="11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600" dirty="0">
                <a:latin typeface="+mj-lt"/>
              </a:rPr>
              <a:t>« premier programme de service public à grande échelle » </a:t>
            </a:r>
            <a:r>
              <a:rPr lang="fr-FR" sz="2100" dirty="0">
                <a:latin typeface="+mj-lt"/>
              </a:rPr>
              <a:t>(</a:t>
            </a:r>
            <a:r>
              <a:rPr lang="fr-FR" sz="2100" dirty="0" err="1">
                <a:latin typeface="+mj-lt"/>
              </a:rPr>
              <a:t>Tcherneva</a:t>
            </a:r>
            <a:r>
              <a:rPr lang="fr-FR" sz="2100" dirty="0">
                <a:latin typeface="+mj-lt"/>
              </a:rPr>
              <a:t>, 2021, p. 101)</a:t>
            </a:r>
            <a:endParaRPr lang="fr-FR" sz="2600" dirty="0">
              <a:latin typeface="+mj-lt"/>
            </a:endParaRPr>
          </a:p>
          <a:p>
            <a:pPr lvl="1">
              <a:lnSpc>
                <a:spcPct val="11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600" dirty="0">
                <a:latin typeface="+mj-lt"/>
              </a:rPr>
              <a:t>La </a:t>
            </a:r>
            <a:r>
              <a:rPr lang="fr-FR" sz="2600" dirty="0" err="1">
                <a:latin typeface="+mj-lt"/>
              </a:rPr>
              <a:t>Work</a:t>
            </a:r>
            <a:r>
              <a:rPr lang="fr-FR" sz="2600" dirty="0">
                <a:latin typeface="+mj-lt"/>
              </a:rPr>
              <a:t> Progress Administration (WPA) </a:t>
            </a:r>
          </a:p>
          <a:p>
            <a:pPr lvl="2">
              <a:lnSpc>
                <a:spcPct val="11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300" dirty="0">
                <a:latin typeface="+mj-lt"/>
              </a:rPr>
              <a:t>a mobilisé 13 millions de </a:t>
            </a:r>
            <a:r>
              <a:rPr lang="fr-FR" sz="2300" dirty="0" err="1">
                <a:latin typeface="+mj-lt"/>
              </a:rPr>
              <a:t>travailleur·ses</a:t>
            </a:r>
            <a:endParaRPr lang="fr-FR" sz="2300" dirty="0">
              <a:latin typeface="+mj-lt"/>
            </a:endParaRPr>
          </a:p>
          <a:p>
            <a:pPr lvl="2">
              <a:lnSpc>
                <a:spcPct val="11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300" dirty="0">
                <a:latin typeface="+mj-lt"/>
              </a:rPr>
              <a:t>mis en place des projets de service public, des infrastructures</a:t>
            </a:r>
          </a:p>
          <a:p>
            <a:pPr lvl="2">
              <a:lnSpc>
                <a:spcPct val="110000"/>
              </a:lnSpc>
              <a:buSzPct val="80000"/>
              <a:tabLst>
                <a:tab pos="322263" algn="l"/>
                <a:tab pos="427038" algn="l"/>
                <a:tab pos="876300" algn="l"/>
                <a:tab pos="1325563" algn="l"/>
                <a:tab pos="1774825" algn="l"/>
                <a:tab pos="2224088" algn="l"/>
                <a:tab pos="2673350" algn="l"/>
                <a:tab pos="3122613" algn="l"/>
                <a:tab pos="3571875" algn="l"/>
                <a:tab pos="4021138" algn="l"/>
                <a:tab pos="4470400" algn="l"/>
                <a:tab pos="4919663" algn="l"/>
                <a:tab pos="5368925" algn="l"/>
                <a:tab pos="5818188" algn="l"/>
                <a:tab pos="6267450" algn="l"/>
                <a:tab pos="6716713" algn="l"/>
                <a:tab pos="7165975" algn="l"/>
                <a:tab pos="7615238" algn="l"/>
                <a:tab pos="8064500" algn="l"/>
                <a:tab pos="8513763" algn="l"/>
                <a:tab pos="8963025" algn="l"/>
              </a:tabLst>
            </a:pPr>
            <a:r>
              <a:rPr lang="fr-FR" sz="2300" dirty="0">
                <a:latin typeface="+mj-lt"/>
              </a:rPr>
              <a:t>qui ont soutenu l’effort de guerre… et été relayés par cet effort</a:t>
            </a:r>
          </a:p>
        </p:txBody>
      </p:sp>
      <p:sp>
        <p:nvSpPr>
          <p:cNvPr id="9219" name="Espace réservé du numéro de diapositive 5"/>
          <p:cNvSpPr>
            <a:spLocks noGrp="1"/>
          </p:cNvSpPr>
          <p:nvPr>
            <p:ph type="sldNum" sz="quarter" idx="12"/>
          </p:nvPr>
        </p:nvSpPr>
        <p:spPr>
          <a:noFill/>
        </p:spPr>
        <p:txBody>
          <a:bodyPr/>
          <a:lstStyle/>
          <a:p>
            <a:fld id="{114FD11F-6E96-4C5D-AFFD-EB5ADEAF6AAB}" type="slidenum">
              <a:rPr lang="en-GB" smtClean="0"/>
              <a:pPr/>
              <a:t>8</a:t>
            </a:fld>
            <a:endParaRPr lang="en-GB"/>
          </a:p>
        </p:txBody>
      </p:sp>
    </p:spTree>
    <p:extLst>
      <p:ext uri="{BB962C8B-B14F-4D97-AF65-F5344CB8AC3E}">
        <p14:creationId xmlns:p14="http://schemas.microsoft.com/office/powerpoint/2010/main" val="1308627357"/>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AC5515-46D5-2B46-8458-717783FEC4C5}"/>
              </a:ext>
            </a:extLst>
          </p:cNvPr>
          <p:cNvSpPr>
            <a:spLocks noGrp="1"/>
          </p:cNvSpPr>
          <p:nvPr>
            <p:ph type="title"/>
          </p:nvPr>
        </p:nvSpPr>
        <p:spPr>
          <a:xfrm>
            <a:off x="663387" y="381475"/>
            <a:ext cx="10865225" cy="1054249"/>
          </a:xfrm>
        </p:spPr>
        <p:txBody>
          <a:bodyPr>
            <a:noAutofit/>
          </a:bodyPr>
          <a:lstStyle/>
          <a:p>
            <a:r>
              <a:rPr lang="fr-FR" sz="3600" dirty="0"/>
              <a:t>La proposition TZCLD en France (Valentin, 2013)</a:t>
            </a:r>
          </a:p>
        </p:txBody>
      </p:sp>
      <p:sp>
        <p:nvSpPr>
          <p:cNvPr id="3" name="Espace réservé du contenu 2">
            <a:extLst>
              <a:ext uri="{FF2B5EF4-FFF2-40B4-BE49-F238E27FC236}">
                <a16:creationId xmlns:a16="http://schemas.microsoft.com/office/drawing/2014/main" id="{4451C7F0-197F-A641-B8A5-3B809F4D1C8B}"/>
              </a:ext>
            </a:extLst>
          </p:cNvPr>
          <p:cNvSpPr>
            <a:spLocks noGrp="1"/>
          </p:cNvSpPr>
          <p:nvPr>
            <p:ph sz="half" idx="1"/>
          </p:nvPr>
        </p:nvSpPr>
        <p:spPr>
          <a:xfrm>
            <a:off x="6758818" y="2343346"/>
            <a:ext cx="4937760" cy="3459381"/>
          </a:xfrm>
          <a:solidFill>
            <a:schemeClr val="accent2">
              <a:lumMod val="20000"/>
              <a:lumOff val="80000"/>
            </a:schemeClr>
          </a:solidFill>
          <a:ln>
            <a:solidFill>
              <a:schemeClr val="accent1"/>
            </a:solidFill>
          </a:ln>
        </p:spPr>
        <p:txBody>
          <a:bodyPr/>
          <a:lstStyle/>
          <a:p>
            <a:pPr marL="91440" lvl="2" indent="-91440">
              <a:lnSpc>
                <a:spcPct val="100000"/>
              </a:lnSpc>
              <a:spcBef>
                <a:spcPts val="1200"/>
              </a:spcBef>
              <a:spcAft>
                <a:spcPts val="200"/>
              </a:spcAft>
              <a:buSzPct val="80000"/>
              <a:buFont typeface="Calibri" panose="020F0502020204030204" pitchFamily="34" charset="0"/>
              <a:buChar char=" "/>
            </a:pPr>
            <a:r>
              <a:rPr lang="fr-FR" sz="2200" dirty="0">
                <a:latin typeface="+mj-lt"/>
              </a:rPr>
              <a:t>Préambule de la Constitution du 27 octobre 1946</a:t>
            </a:r>
          </a:p>
          <a:p>
            <a:pPr marL="91440" lvl="2" indent="-91440">
              <a:lnSpc>
                <a:spcPct val="100000"/>
              </a:lnSpc>
              <a:spcBef>
                <a:spcPts val="1200"/>
              </a:spcBef>
              <a:spcAft>
                <a:spcPts val="200"/>
              </a:spcAft>
              <a:buSzPct val="80000"/>
              <a:buFont typeface="Calibri" panose="020F0502020204030204" pitchFamily="34" charset="0"/>
              <a:buChar char=" "/>
            </a:pPr>
            <a:r>
              <a:rPr lang="fr-FR" sz="2000" dirty="0">
                <a:latin typeface="+mj-lt"/>
              </a:rPr>
              <a:t>Article 5</a:t>
            </a:r>
          </a:p>
          <a:p>
            <a:pPr marL="201168" lvl="1" indent="0">
              <a:buNone/>
            </a:pPr>
            <a:r>
              <a:rPr lang="fr-FR" i="1" dirty="0">
                <a:latin typeface="+mj-lt"/>
              </a:rPr>
              <a:t>« </a:t>
            </a:r>
            <a:r>
              <a:rPr lang="fr-FR" i="1" dirty="0">
                <a:solidFill>
                  <a:schemeClr val="accent2">
                    <a:lumMod val="75000"/>
                  </a:schemeClr>
                </a:solidFill>
                <a:latin typeface="+mj-lt"/>
              </a:rPr>
              <a:t>Chacun a le devoir de travailler et </a:t>
            </a:r>
            <a:r>
              <a:rPr lang="fr-FR" b="1" i="1" dirty="0">
                <a:solidFill>
                  <a:schemeClr val="accent2">
                    <a:lumMod val="75000"/>
                  </a:schemeClr>
                </a:solidFill>
                <a:latin typeface="+mj-lt"/>
              </a:rPr>
              <a:t>le droit d'obtenir un emploi</a:t>
            </a:r>
            <a:r>
              <a:rPr lang="fr-FR" i="1" dirty="0">
                <a:solidFill>
                  <a:schemeClr val="accent2">
                    <a:lumMod val="75000"/>
                  </a:schemeClr>
                </a:solidFill>
                <a:latin typeface="+mj-lt"/>
              </a:rPr>
              <a:t>. Nul ne peut être lésé, dans son travail ou son emploi, en raison de ses origines, de ses opinions ou de ses croyances </a:t>
            </a:r>
            <a:r>
              <a:rPr lang="fr-FR" i="1" dirty="0">
                <a:latin typeface="+mj-lt"/>
              </a:rPr>
              <a:t>».</a:t>
            </a:r>
          </a:p>
          <a:p>
            <a:pPr marL="201168" lvl="1" indent="0">
              <a:buNone/>
            </a:pPr>
            <a:endParaRPr lang="fr-FR" i="1" dirty="0">
              <a:latin typeface="+mj-lt"/>
            </a:endParaRPr>
          </a:p>
          <a:p>
            <a:pPr lvl="1">
              <a:buFont typeface="Wingdings" pitchFamily="2" charset="2"/>
              <a:buChar char="Ø"/>
            </a:pPr>
            <a:r>
              <a:rPr lang="fr-FR" dirty="0">
                <a:latin typeface="+mj-lt"/>
              </a:rPr>
              <a:t> un droit « </a:t>
            </a:r>
            <a:r>
              <a:rPr lang="fr-FR" i="1" dirty="0">
                <a:latin typeface="+mj-lt"/>
              </a:rPr>
              <a:t>incertain</a:t>
            </a:r>
            <a:r>
              <a:rPr lang="fr-FR" dirty="0">
                <a:latin typeface="+mj-lt"/>
              </a:rPr>
              <a:t> » (</a:t>
            </a:r>
            <a:r>
              <a:rPr lang="fr-FR" dirty="0" err="1">
                <a:latin typeface="+mj-lt"/>
              </a:rPr>
              <a:t>Jeammaud</a:t>
            </a:r>
            <a:r>
              <a:rPr lang="fr-FR" dirty="0">
                <a:latin typeface="+mj-lt"/>
              </a:rPr>
              <a:t>, Le Friant, 1999)</a:t>
            </a:r>
          </a:p>
          <a:p>
            <a:pPr marL="201168" lvl="1" indent="0">
              <a:buNone/>
            </a:pPr>
            <a:endParaRPr lang="fr-FR" i="1" dirty="0"/>
          </a:p>
          <a:p>
            <a:pPr marL="201168" lvl="1" indent="0">
              <a:buNone/>
            </a:pPr>
            <a:endParaRPr lang="fr-FR" i="1" dirty="0"/>
          </a:p>
        </p:txBody>
      </p:sp>
      <p:sp>
        <p:nvSpPr>
          <p:cNvPr id="5" name="Espace réservé du numéro de diapositive 4">
            <a:extLst>
              <a:ext uri="{FF2B5EF4-FFF2-40B4-BE49-F238E27FC236}">
                <a16:creationId xmlns:a16="http://schemas.microsoft.com/office/drawing/2014/main" id="{74573907-665E-4F40-BBA8-2DFAD4C46D01}"/>
              </a:ext>
            </a:extLst>
          </p:cNvPr>
          <p:cNvSpPr>
            <a:spLocks noGrp="1"/>
          </p:cNvSpPr>
          <p:nvPr>
            <p:ph type="sldNum" sz="quarter" idx="12"/>
          </p:nvPr>
        </p:nvSpPr>
        <p:spPr/>
        <p:txBody>
          <a:bodyPr/>
          <a:lstStyle/>
          <a:p>
            <a:fld id="{576929FC-1276-3E44-89D8-7DF3AD83BDE0}" type="slidenum">
              <a:rPr lang="fr-FR" smtClean="0"/>
              <a:t>9</a:t>
            </a:fld>
            <a:endParaRPr lang="fr-FR"/>
          </a:p>
        </p:txBody>
      </p:sp>
      <p:sp>
        <p:nvSpPr>
          <p:cNvPr id="6" name="Espace réservé du contenu 2">
            <a:extLst>
              <a:ext uri="{FF2B5EF4-FFF2-40B4-BE49-F238E27FC236}">
                <a16:creationId xmlns:a16="http://schemas.microsoft.com/office/drawing/2014/main" id="{9BB2D680-8EF3-A344-9E44-7768C642C4DA}"/>
              </a:ext>
            </a:extLst>
          </p:cNvPr>
          <p:cNvSpPr txBox="1">
            <a:spLocks/>
          </p:cNvSpPr>
          <p:nvPr/>
        </p:nvSpPr>
        <p:spPr>
          <a:xfrm>
            <a:off x="650836" y="1764253"/>
            <a:ext cx="5889813" cy="4539727"/>
          </a:xfrm>
          <a:prstGeom prst="rect">
            <a:avLst/>
          </a:prstGeom>
          <a:solidFill>
            <a:schemeClr val="bg1"/>
          </a:solidFill>
          <a:ln>
            <a:solidFill>
              <a:schemeClr val="accent1"/>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buSzPct val="80000"/>
            </a:pPr>
            <a:r>
              <a:rPr lang="fr-FR" sz="2200" dirty="0">
                <a:latin typeface="+mj-lt"/>
              </a:rPr>
              <a:t>Constat du « </a:t>
            </a:r>
            <a:r>
              <a:rPr lang="fr-FR" sz="2200" i="1" dirty="0">
                <a:latin typeface="+mj-lt"/>
              </a:rPr>
              <a:t>coût de l’exclusion</a:t>
            </a:r>
            <a:r>
              <a:rPr lang="fr-FR" sz="2200" dirty="0">
                <a:latin typeface="+mj-lt"/>
              </a:rPr>
              <a:t> » (Valentin, 2013)</a:t>
            </a:r>
          </a:p>
          <a:p>
            <a:pPr marL="578358" lvl="1" indent="-285750">
              <a:lnSpc>
                <a:spcPct val="100000"/>
              </a:lnSpc>
              <a:buSzPct val="80000"/>
            </a:pPr>
            <a:r>
              <a:rPr lang="fr-FR" sz="2000" dirty="0">
                <a:latin typeface="+mj-lt"/>
              </a:rPr>
              <a:t>chiffrage (ATD Quart monde, 2013)</a:t>
            </a:r>
          </a:p>
          <a:p>
            <a:pPr lvl="2">
              <a:lnSpc>
                <a:spcPct val="100000"/>
              </a:lnSpc>
              <a:buSzPct val="80000"/>
              <a:buFontTx/>
              <a:buChar char="-"/>
            </a:pPr>
            <a:r>
              <a:rPr lang="fr-FR" sz="1800" dirty="0">
                <a:latin typeface="+mj-lt"/>
              </a:rPr>
              <a:t>30 Mds@€ (2 millions de personnes privées d’emploi)</a:t>
            </a:r>
          </a:p>
          <a:p>
            <a:pPr marL="91440" lvl="2" indent="-91440">
              <a:lnSpc>
                <a:spcPct val="100000"/>
              </a:lnSpc>
              <a:spcBef>
                <a:spcPts val="1200"/>
              </a:spcBef>
              <a:spcAft>
                <a:spcPts val="200"/>
              </a:spcAft>
              <a:buSzPct val="80000"/>
              <a:buFont typeface="Calibri" panose="020F0502020204030204" pitchFamily="34" charset="0"/>
              <a:buChar char=" "/>
            </a:pPr>
            <a:r>
              <a:rPr lang="fr-FR" sz="2200" dirty="0">
                <a:latin typeface="+mj-lt"/>
              </a:rPr>
              <a:t>« </a:t>
            </a:r>
            <a:r>
              <a:rPr lang="fr-FR" sz="2200" i="1" dirty="0">
                <a:latin typeface="+mj-lt"/>
              </a:rPr>
              <a:t>Financer le droit à l’emploi </a:t>
            </a:r>
            <a:r>
              <a:rPr lang="fr-FR" sz="2200" dirty="0">
                <a:latin typeface="+mj-lt"/>
              </a:rPr>
              <a:t>» à budget constant</a:t>
            </a:r>
          </a:p>
          <a:p>
            <a:pPr lvl="2">
              <a:lnSpc>
                <a:spcPct val="100000"/>
              </a:lnSpc>
              <a:buSzPct val="80000"/>
              <a:buFontTx/>
              <a:buChar char="-"/>
            </a:pPr>
            <a:r>
              <a:rPr lang="fr-FR" sz="1800" dirty="0">
                <a:latin typeface="+mj-lt"/>
              </a:rPr>
              <a:t>par « réallocation » des coûts du chômage de longue durée (« budget constant »)</a:t>
            </a:r>
          </a:p>
          <a:p>
            <a:pPr lvl="2">
              <a:lnSpc>
                <a:spcPct val="100000"/>
              </a:lnSpc>
              <a:buSzPct val="80000"/>
              <a:buFontTx/>
              <a:buChar char="-"/>
            </a:pPr>
            <a:r>
              <a:rPr lang="fr-FR" sz="1800" dirty="0">
                <a:latin typeface="+mj-lt"/>
              </a:rPr>
              <a:t>Sans remettre en cause l’assurance chômage</a:t>
            </a:r>
          </a:p>
          <a:p>
            <a:pPr marL="91440" lvl="2" indent="-91440">
              <a:lnSpc>
                <a:spcPct val="100000"/>
              </a:lnSpc>
              <a:spcBef>
                <a:spcPts val="1200"/>
              </a:spcBef>
              <a:spcAft>
                <a:spcPts val="200"/>
              </a:spcAft>
              <a:buSzPct val="80000"/>
              <a:buFont typeface="Calibri" panose="020F0502020204030204" pitchFamily="34" charset="0"/>
              <a:buChar char=" "/>
            </a:pPr>
            <a:r>
              <a:rPr lang="fr-FR" sz="2200" dirty="0">
                <a:latin typeface="+mj-lt"/>
              </a:rPr>
              <a:t>Politique nationale expérimentée au niveau local</a:t>
            </a:r>
          </a:p>
          <a:p>
            <a:pPr marL="761238" lvl="2" indent="-285750">
              <a:lnSpc>
                <a:spcPct val="100000"/>
              </a:lnSpc>
              <a:buSzPct val="80000"/>
            </a:pPr>
            <a:r>
              <a:rPr lang="fr-FR" sz="1600" dirty="0">
                <a:latin typeface="+mj-lt"/>
              </a:rPr>
              <a:t>loi du 29 février 2016 d'expérimentation territoriale visant à résorber le chômage de longue durée</a:t>
            </a:r>
          </a:p>
          <a:p>
            <a:pPr marL="761238" lvl="2" indent="-285750">
              <a:lnSpc>
                <a:spcPct val="100000"/>
              </a:lnSpc>
              <a:buSzPct val="80000"/>
            </a:pPr>
            <a:r>
              <a:rPr lang="fr-FR" sz="1600" dirty="0">
                <a:latin typeface="+mj-lt"/>
              </a:rPr>
              <a:t>loi du 14 décembre 2020 relative au renforcement de l'inclusion dans l'emploi par l'activité économique et à l'expérimentation « territoire zéro chômeur de longue durée » </a:t>
            </a:r>
          </a:p>
          <a:p>
            <a:pPr marL="761238" lvl="2" indent="-285750">
              <a:lnSpc>
                <a:spcPct val="100000"/>
              </a:lnSpc>
              <a:buSzPct val="80000"/>
            </a:pPr>
            <a:endParaRPr lang="fr-FR" sz="1600" dirty="0">
              <a:latin typeface="+mj-lt"/>
            </a:endParaRPr>
          </a:p>
        </p:txBody>
      </p:sp>
    </p:spTree>
    <p:extLst>
      <p:ext uri="{BB962C8B-B14F-4D97-AF65-F5344CB8AC3E}">
        <p14:creationId xmlns:p14="http://schemas.microsoft.com/office/powerpoint/2010/main" val="1232354366"/>
      </p:ext>
    </p:extLst>
  </p:cSld>
  <p:clrMapOvr>
    <a:masterClrMapping/>
  </p:clrMapOvr>
</p:sld>
</file>

<file path=ppt/theme/theme1.xml><?xml version="1.0" encoding="utf-8"?>
<a:theme xmlns:a="http://schemas.openxmlformats.org/drawingml/2006/main" name="Rétrospection">
  <a:themeElements>
    <a:clrScheme name="Rétrospectio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o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o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2043</TotalTime>
  <Words>1994</Words>
  <Application>Microsoft Macintosh PowerPoint</Application>
  <PresentationFormat>Grand écran</PresentationFormat>
  <Paragraphs>204</Paragraphs>
  <Slides>14</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Wingdings</vt:lpstr>
      <vt:lpstr>Rétrospection</vt:lpstr>
      <vt:lpstr>Figures, expériences et échelles territoriales de la garantie d’emploi </vt:lpstr>
      <vt:lpstr>INTRODUCTION</vt:lpstr>
      <vt:lpstr>I. Qu’est-ce que la garantie d’emploi ? </vt:lpstr>
      <vt:lpstr>Comment la financer ?</vt:lpstr>
      <vt:lpstr>II. Une politique publique de plein-emploi</vt:lpstr>
      <vt:lpstr>… qui diffère des orientations des politiques de l’emploi classiques</vt:lpstr>
      <vt:lpstr>Exception du chômage partiel pendant la crise sanitaire en France ?</vt:lpstr>
      <vt:lpstr>Emploi garanti : des modèles de « réussite »</vt:lpstr>
      <vt:lpstr>La proposition TZCLD en France (Valentin, 2013)</vt:lpstr>
      <vt:lpstr>III. Penser global, agir local : expérimentations et mise en œuvre locale</vt:lpstr>
      <vt:lpstr>TZCLD : organisation des expérimentations</vt:lpstr>
      <vt:lpstr>Des expérimentations appelées à se généraliser ?</vt:lpstr>
      <vt:lpstr>Pour conclure : « Pourquoi ces politiques n’ont-elles jamais été introduites à grande échelle ? » (Dammerer et al., 2018)</vt:lpstr>
      <vt:lpstr>MERCI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ACTIVATION  et politiques publiques en direction des chômeurs et des allocataires de minima sociaux </dc:title>
  <dc:creator>EYDOUX Anne</dc:creator>
  <cp:lastModifiedBy>Amélie Lefebvre</cp:lastModifiedBy>
  <cp:revision>87</cp:revision>
  <dcterms:created xsi:type="dcterms:W3CDTF">2020-12-12T21:30:29Z</dcterms:created>
  <dcterms:modified xsi:type="dcterms:W3CDTF">2022-04-01T07:45:34Z</dcterms:modified>
</cp:coreProperties>
</file>