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25" r:id="rId3"/>
    <p:sldId id="326" r:id="rId4"/>
    <p:sldId id="330" r:id="rId5"/>
    <p:sldId id="266" r:id="rId6"/>
    <p:sldId id="333" r:id="rId7"/>
    <p:sldId id="322" r:id="rId8"/>
    <p:sldId id="329" r:id="rId9"/>
    <p:sldId id="328" r:id="rId10"/>
    <p:sldId id="332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6" autoAdjust="0"/>
    <p:restoredTop sz="80542"/>
  </p:normalViewPr>
  <p:slideViewPr>
    <p:cSldViewPr snapToGrid="0">
      <p:cViewPr varScale="1">
        <p:scale>
          <a:sx n="86" d="100"/>
          <a:sy n="86" d="100"/>
        </p:scale>
        <p:origin x="1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079FD-B65E-424F-9714-B966C9DD027E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6F1CB-88D1-4910-8BCA-10484017F7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607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Nous avions répondu au lot « zone très urbaine » et avons été lauréats de ce lot (AAP de la  DARES dans le cadre de l’expérimentation). Les rapports qualitatifs qui ont été produits avaient vocation à nourrir le travail du conseil scientifique présidé par OBO. </a:t>
            </a:r>
          </a:p>
          <a:p>
            <a:r>
              <a:rPr lang="fr-FR" dirty="0"/>
              <a:t>ASDO études à Jouques ASDO à </a:t>
            </a:r>
            <a:r>
              <a:rPr lang="fr-FR" dirty="0" err="1"/>
              <a:t>Nièvres</a:t>
            </a:r>
            <a:r>
              <a:rPr lang="fr-FR" dirty="0"/>
              <a:t> Colombelles KPMG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26F1CB-88D1-4910-8BCA-10484017F7D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635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 dynamique territoriale est une condition de possibilité décisive pour le projet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26F1CB-88D1-4910-8BCA-10484017F7D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532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766F03-B4FE-41FA-BCDD-924C5C184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BA2E72-471F-4A3E-A839-872FB22C8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58D5AD-DD13-4FD0-9146-5E1F96DBC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A8DA-6A57-493F-90CC-3A479CBF1080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92F08F-691D-4469-90C9-861E50ED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F48EA1-C34F-4394-825A-4C78CA5EA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7801-2163-4A0B-A923-84817EF8D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39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C57136-AEA5-420F-93BC-0F4B5AC74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D6981E7-43D7-4A62-9D66-C1F66DD95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D1A3AD-3920-472B-8878-A2A140EB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A8DA-6A57-493F-90CC-3A479CBF1080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886E56-236A-4317-89A2-F0213D23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546B4A-8357-4BEF-AD77-7316FA999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7801-2163-4A0B-A923-84817EF8D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43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291EAF3-5113-4C5D-948E-5DC74BB9AB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2495D0-159E-4396-81B8-FA4DAC499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E64602-324D-4F40-B55C-9AEE80881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A8DA-6A57-493F-90CC-3A479CBF1080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4AC78D-3302-4260-9F4A-AD76F62C6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37F463-AE67-401B-BF8B-35548567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7801-2163-4A0B-A923-84817EF8D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69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A7CEF7-9D96-4579-89BC-A89DEAA6D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A51AA6-C127-4CF3-9E89-615D249B6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3166AF-6D57-4EB4-A49B-9E2C93A3B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A8DA-6A57-493F-90CC-3A479CBF1080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DDB2AB-85CD-4A8E-9420-B88E7432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59BE17-A846-486A-B4DE-B48B2C363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7801-2163-4A0B-A923-84817EF8D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91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7FC029-0A79-4ED5-AE8A-C7E325F97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05653D-4F0A-436C-8B35-BC4D8275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0C96B0-7168-40F4-BF99-3E896B78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A8DA-6A57-493F-90CC-3A479CBF1080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8BA861-6AE6-4919-9458-71EB70B0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B24E72-894B-4CAC-8882-5D023754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7801-2163-4A0B-A923-84817EF8D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34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AB7488-40AE-4AE7-ABEB-12D4587F0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54D466-79AD-483E-B4E7-3FBA61363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A2FF3-E6A3-4B78-89BB-C0E4130D3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9BEBDF-58EB-40B9-AF4B-9C98C9B0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A8DA-6A57-493F-90CC-3A479CBF1080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9F6DDC-B39E-46E1-B75A-158CC5DD0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5ABDB7-E0A2-461E-B61E-F0A6D902C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7801-2163-4A0B-A923-84817EF8D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17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02C8FF-49E6-40D5-95F3-8D0ACB9C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13E091-BB77-4DE2-AD2D-DBD7A0C14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35A843-8122-4B5F-89FA-31FFB5B26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1C16952-34A6-4882-BAD4-44DCFC831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099E78B-76BD-46B9-B1F3-2BC40E34B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BF9638C-76E0-416C-90D7-DBF3C4D17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A8DA-6A57-493F-90CC-3A479CBF1080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0181FB2-1408-4A5A-9B41-C0DE610FF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9A23F90-F14A-4F91-95E3-0DA51A62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7801-2163-4A0B-A923-84817EF8D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95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FC8047-FB9D-457C-950E-3A3F7BBA4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74CBEEC-8F1C-44C0-9932-D211C1119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A8DA-6A57-493F-90CC-3A479CBF1080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A3E5EB-C870-4113-A3E3-ECFF97CEF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0F73F3-F81E-4B6E-8148-AF3AA2191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7801-2163-4A0B-A923-84817EF8D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98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06E3D37-E3E2-4B32-B131-7FF15A3E0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A8DA-6A57-493F-90CC-3A479CBF1080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4EA1A76-DF3A-4E51-990D-087C10315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8EBA61-F709-46DA-BC4D-ACA3D25BE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7801-2163-4A0B-A923-84817EF8D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1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599F8-5E6C-4844-B60D-DAD8BC5E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6EFD5C-6C6F-4B71-AFA0-68C4C2FAA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5BA79A-DB25-4B33-8279-C186B780A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4802FC-BBA0-44BC-AE46-24D9E77D3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A8DA-6A57-493F-90CC-3A479CBF1080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22283D-FD50-4F7E-9A4D-51F1F0DA1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D338CB-EB71-47E1-B41A-B02EDBC59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7801-2163-4A0B-A923-84817EF8D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21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4022D0-E96E-4895-8289-E17DE04D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20FB2B4-58B4-431D-B413-D5C2DAE17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D83C98-CD57-4F01-97CC-2C6BC9DB0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62C03F-1EFC-478B-8847-1931FCF9B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A8DA-6A57-493F-90CC-3A479CBF1080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041719-1503-4E36-9929-D251A6DE3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3F4D39-E29E-4A21-96A7-7CB23CDEA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7801-2163-4A0B-A923-84817EF8D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24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BD80FA8-B1BF-4249-9243-B43BC081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475A3F-5989-4C0E-A06D-8AF8CC122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299F0D-1B7F-4CB2-974A-A7BF1B800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6A8DA-6A57-493F-90CC-3A479CBF1080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927046-B2DD-4F91-9511-5D637D9BE9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6DD230-97B2-45C6-97BD-F4DC1A67D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27801-2163-4A0B-A923-84817EF8D3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14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B5721E-8BC3-43E6-95E0-2F94A98B7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1950244"/>
            <a:ext cx="11750040" cy="23876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De la philosophie à la mise en pratique</a:t>
            </a:r>
            <a:br>
              <a:rPr lang="fr-FR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Réflexion autour des impensés du projets TZCLD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C009F73-F800-4AC3-9924-3E0D91256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r>
              <a:rPr lang="fr-FR" dirty="0"/>
              <a:t>Anne Fretel (Université Paris 8, LED, associée IRES)</a:t>
            </a:r>
          </a:p>
          <a:p>
            <a:r>
              <a:rPr lang="fr-FR" dirty="0"/>
              <a:t>Florence Jany-</a:t>
            </a:r>
            <a:r>
              <a:rPr lang="fr-FR" dirty="0" err="1"/>
              <a:t>Catrice</a:t>
            </a:r>
            <a:r>
              <a:rPr lang="fr-FR" dirty="0"/>
              <a:t> (Université de Lille, </a:t>
            </a:r>
            <a:r>
              <a:rPr lang="fr-FR" dirty="0" err="1"/>
              <a:t>Clersé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15977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C16448-0F81-4F30-8FA5-061651CE8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27" y="1524174"/>
            <a:ext cx="10943302" cy="4762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Une analyse sur un projet en </a:t>
            </a:r>
            <a:r>
              <a:rPr lang="fr-FR" b="1" dirty="0"/>
              <a:t>émergence</a:t>
            </a:r>
            <a:r>
              <a:rPr lang="fr-FR" dirty="0"/>
              <a:t> et d’innovation sociale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Percutée par les enjeux nationaux de son élargissement (</a:t>
            </a:r>
            <a:r>
              <a:rPr lang="fr-FR" b="1" dirty="0"/>
              <a:t>évaluation</a:t>
            </a:r>
            <a:r>
              <a:rPr lang="fr-FR" dirty="0"/>
              <a:t>, risques de précipitation)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Une prise en compte partielle des recommandations réalisées dans le cadre du 1</a:t>
            </a:r>
            <a:r>
              <a:rPr lang="fr-FR" baseline="30000" dirty="0"/>
              <a:t>er</a:t>
            </a:r>
            <a:r>
              <a:rPr lang="fr-FR" dirty="0"/>
              <a:t> rapport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Vigilance sur les points suivants : entreprise, travail, dynamique territoriale ; exhaustivité et performativité de l’évaluation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B2C750-0AE7-440E-ABC4-F2A19BE22DCD}"/>
              </a:ext>
            </a:extLst>
          </p:cNvPr>
          <p:cNvSpPr/>
          <p:nvPr/>
        </p:nvSpPr>
        <p:spPr>
          <a:xfrm>
            <a:off x="0" y="0"/>
            <a:ext cx="12192000" cy="99829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D0FDF5C-A63C-4F6C-9DD1-643CAF04DBAE}"/>
              </a:ext>
            </a:extLst>
          </p:cNvPr>
          <p:cNvSpPr txBox="1"/>
          <p:nvPr/>
        </p:nvSpPr>
        <p:spPr>
          <a:xfrm>
            <a:off x="84221" y="145202"/>
            <a:ext cx="11995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lt1"/>
                </a:solidFill>
              </a:rPr>
              <a:t>Conclusion(s)</a:t>
            </a:r>
          </a:p>
        </p:txBody>
      </p:sp>
    </p:spTree>
    <p:extLst>
      <p:ext uri="{BB962C8B-B14F-4D97-AF65-F5344CB8AC3E}">
        <p14:creationId xmlns:p14="http://schemas.microsoft.com/office/powerpoint/2010/main" val="425165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C16448-0F81-4F30-8FA5-061651CE8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06" y="1479929"/>
            <a:ext cx="10527891" cy="5112600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Travail d’évaluation pour le Conseil scientifique chargé de l’évaluation de TZC (2018-2021), enquête conduite sur le territoire de la MEL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Matériaux récoltés</a:t>
            </a:r>
          </a:p>
          <a:p>
            <a:endParaRPr lang="fr-FR" b="1" dirty="0"/>
          </a:p>
          <a:p>
            <a:pPr lvl="1"/>
            <a:r>
              <a:rPr lang="fr-FR" dirty="0"/>
              <a:t>Observations in situ (groupes de travail, comités, activités de l’EBE)</a:t>
            </a:r>
          </a:p>
          <a:p>
            <a:pPr lvl="1" algn="just"/>
            <a:r>
              <a:rPr lang="fr-FR" dirty="0"/>
              <a:t>Entretiens avec les acteurs du projet en continu (plus de 80)</a:t>
            </a:r>
          </a:p>
          <a:p>
            <a:pPr lvl="1" algn="just"/>
            <a:r>
              <a:rPr lang="fr-FR" dirty="0"/>
              <a:t>Entretiens approfondis et longitudinaux avec un panel de 12 bénéficiaires (3 vagues d’entretiens)</a:t>
            </a:r>
          </a:p>
          <a:p>
            <a:pPr lvl="1" algn="just"/>
            <a:r>
              <a:rPr lang="fr-FR" dirty="0"/>
              <a:t>Enquête ressource auprès des bénéficiaires par questionnaire en face à face (fin 2018, 68 questionnaires)</a:t>
            </a:r>
          </a:p>
          <a:p>
            <a:pPr lvl="1" algn="just"/>
            <a:endParaRPr lang="fr-FR" dirty="0"/>
          </a:p>
          <a:p>
            <a:pPr algn="just"/>
            <a:r>
              <a:rPr lang="fr-FR" dirty="0"/>
              <a:t>Deux rapports remis au Conseil scientifique (Juin 2019 ; Octobre 2020)</a:t>
            </a:r>
          </a:p>
          <a:p>
            <a:pPr algn="just"/>
            <a:r>
              <a:rPr lang="fr-FR" dirty="0"/>
              <a:t>Equipe : Anne Fretel et Florence Jany </a:t>
            </a:r>
            <a:r>
              <a:rPr lang="fr-FR" dirty="0" err="1"/>
              <a:t>Catrice</a:t>
            </a:r>
            <a:r>
              <a:rPr lang="fr-FR" dirty="0"/>
              <a:t> (</a:t>
            </a:r>
            <a:r>
              <a:rPr lang="fr-FR" dirty="0" err="1"/>
              <a:t>coord</a:t>
            </a:r>
            <a:r>
              <a:rPr lang="fr-FR" dirty="0"/>
              <a:t>), Philippe </a:t>
            </a:r>
            <a:r>
              <a:rPr lang="fr-FR" dirty="0" err="1"/>
              <a:t>Semenowicz</a:t>
            </a:r>
            <a:r>
              <a:rPr lang="fr-FR" dirty="0"/>
              <a:t>, 	       Sylvain Vatan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B2C750-0AE7-440E-ABC4-F2A19BE22DCD}"/>
              </a:ext>
            </a:extLst>
          </p:cNvPr>
          <p:cNvSpPr/>
          <p:nvPr/>
        </p:nvSpPr>
        <p:spPr>
          <a:xfrm>
            <a:off x="0" y="0"/>
            <a:ext cx="12192000" cy="99829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D0FDF5C-A63C-4F6C-9DD1-643CAF04DBAE}"/>
              </a:ext>
            </a:extLst>
          </p:cNvPr>
          <p:cNvSpPr txBox="1"/>
          <p:nvPr/>
        </p:nvSpPr>
        <p:spPr>
          <a:xfrm>
            <a:off x="84221" y="145202"/>
            <a:ext cx="11995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lt1"/>
                </a:solidFill>
              </a:rPr>
              <a:t>Terrain réalisé</a:t>
            </a:r>
          </a:p>
        </p:txBody>
      </p:sp>
    </p:spTree>
    <p:extLst>
      <p:ext uri="{BB962C8B-B14F-4D97-AF65-F5344CB8AC3E}">
        <p14:creationId xmlns:p14="http://schemas.microsoft.com/office/powerpoint/2010/main" val="77246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C16448-0F81-4F30-8FA5-061651CE8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83" y="1656619"/>
            <a:ext cx="10513141" cy="4124749"/>
          </a:xfrm>
        </p:spPr>
        <p:txBody>
          <a:bodyPr/>
          <a:lstStyle/>
          <a:p>
            <a:r>
              <a:rPr lang="fr-FR" dirty="0"/>
              <a:t>Des territoires très urbains (à distance du « modèle type » de TZC)</a:t>
            </a:r>
          </a:p>
          <a:p>
            <a:endParaRPr lang="fr-FR" dirty="0"/>
          </a:p>
          <a:p>
            <a:r>
              <a:rPr lang="fr-FR" dirty="0"/>
              <a:t>Une histoire commune de deux villes industrielles du textile en restructuration économique de longue haleine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Un niveau de vie faible dans des « QPV » : très forte présence des acteurs sociaux (centres sociaux, </a:t>
            </a:r>
            <a:r>
              <a:rPr lang="fr-FR" dirty="0" err="1"/>
              <a:t>éduc</a:t>
            </a:r>
            <a:r>
              <a:rPr lang="fr-FR" dirty="0"/>
              <a:t> pop, IAE, accompagnements etc.)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B2C750-0AE7-440E-ABC4-F2A19BE22DCD}"/>
              </a:ext>
            </a:extLst>
          </p:cNvPr>
          <p:cNvSpPr/>
          <p:nvPr/>
        </p:nvSpPr>
        <p:spPr>
          <a:xfrm>
            <a:off x="0" y="0"/>
            <a:ext cx="12192000" cy="99829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D0FDF5C-A63C-4F6C-9DD1-643CAF04DBAE}"/>
              </a:ext>
            </a:extLst>
          </p:cNvPr>
          <p:cNvSpPr txBox="1"/>
          <p:nvPr/>
        </p:nvSpPr>
        <p:spPr>
          <a:xfrm>
            <a:off x="-41029" y="145202"/>
            <a:ext cx="12274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lt1"/>
                </a:solidFill>
              </a:rPr>
              <a:t>Présentation des territoires d’expérimentation sur la MEL</a:t>
            </a:r>
          </a:p>
        </p:txBody>
      </p:sp>
    </p:spTree>
    <p:extLst>
      <p:ext uri="{BB962C8B-B14F-4D97-AF65-F5344CB8AC3E}">
        <p14:creationId xmlns:p14="http://schemas.microsoft.com/office/powerpoint/2010/main" val="373759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LU de la métropole lilloise : la commission d'enquête publique remet en  cause plusieurs projets - INNOVAPRESSE">
            <a:extLst>
              <a:ext uri="{FF2B5EF4-FFF2-40B4-BE49-F238E27FC236}">
                <a16:creationId xmlns:a16="http://schemas.microsoft.com/office/drawing/2014/main" id="{385AD03A-7A6D-9446-BF69-C840F79829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610" y="1893864"/>
            <a:ext cx="570508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35C5D51C-86E4-E346-86A5-760FF4EDE016}"/>
              </a:ext>
            </a:extLst>
          </p:cNvPr>
          <p:cNvSpPr txBox="1"/>
          <p:nvPr/>
        </p:nvSpPr>
        <p:spPr>
          <a:xfrm>
            <a:off x="70897" y="4416524"/>
            <a:ext cx="2950379" cy="14773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/>
              <a:t>Oliveaux</a:t>
            </a:r>
            <a:endParaRPr lang="fr-FR" b="1" dirty="0"/>
          </a:p>
          <a:p>
            <a:r>
              <a:rPr lang="fr-FR" b="1" dirty="0"/>
              <a:t>Nombre d’habitants </a:t>
            </a:r>
            <a:r>
              <a:rPr lang="fr-FR" dirty="0"/>
              <a:t>: 7000  QPV </a:t>
            </a:r>
            <a:endParaRPr lang="fr-FR" b="1" dirty="0"/>
          </a:p>
          <a:p>
            <a:r>
              <a:rPr lang="fr-FR" b="1" dirty="0"/>
              <a:t>Revenu médian </a:t>
            </a:r>
            <a:r>
              <a:rPr lang="fr-FR" dirty="0"/>
              <a:t>: 10 248€/UC</a:t>
            </a:r>
          </a:p>
          <a:p>
            <a:r>
              <a:rPr lang="fr-FR" b="1" dirty="0"/>
              <a:t>Nombre de CLD </a:t>
            </a:r>
            <a:r>
              <a:rPr lang="fr-FR" dirty="0"/>
              <a:t>(2017) : 357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CE4DA77-2CCC-B645-A39F-A8CEED6DD7C5}"/>
              </a:ext>
            </a:extLst>
          </p:cNvPr>
          <p:cNvSpPr txBox="1"/>
          <p:nvPr/>
        </p:nvSpPr>
        <p:spPr>
          <a:xfrm>
            <a:off x="9149919" y="1479935"/>
            <a:ext cx="3042081" cy="14773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Triangle de Menin</a:t>
            </a:r>
          </a:p>
          <a:p>
            <a:r>
              <a:rPr lang="fr-FR" b="1" dirty="0"/>
              <a:t>Nombre d’habitants </a:t>
            </a:r>
            <a:r>
              <a:rPr lang="fr-FR" dirty="0"/>
              <a:t>: 3000 QPV </a:t>
            </a:r>
          </a:p>
          <a:p>
            <a:r>
              <a:rPr lang="fr-FR" b="1" dirty="0"/>
              <a:t>Revenu médian </a:t>
            </a:r>
            <a:r>
              <a:rPr lang="fr-FR" dirty="0"/>
              <a:t>: 10 914€/UC</a:t>
            </a:r>
          </a:p>
          <a:p>
            <a:r>
              <a:rPr lang="fr-FR" b="1" dirty="0"/>
              <a:t>Nombre de CLD </a:t>
            </a:r>
            <a:r>
              <a:rPr lang="fr-FR" dirty="0"/>
              <a:t>(2017): 173</a:t>
            </a: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AAA9ED25-2D24-304A-852E-1C55593C29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5573"/>
            <a:ext cx="10515600" cy="13255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Métropole de Lille (96 villes)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3CEDD70-CB60-D048-91A2-B81F275F06FC}"/>
              </a:ext>
            </a:extLst>
          </p:cNvPr>
          <p:cNvCxnSpPr>
            <a:cxnSpLocks/>
            <a:stCxn id="11" idx="2"/>
            <a:endCxn id="7" idx="3"/>
          </p:cNvCxnSpPr>
          <p:nvPr/>
        </p:nvCxnSpPr>
        <p:spPr>
          <a:xfrm flipH="1">
            <a:off x="3021276" y="4775165"/>
            <a:ext cx="2693724" cy="38002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7BC372A8-70D0-E544-BC73-D1F390981E93}"/>
              </a:ext>
            </a:extLst>
          </p:cNvPr>
          <p:cNvSpPr/>
          <p:nvPr/>
        </p:nvSpPr>
        <p:spPr>
          <a:xfrm>
            <a:off x="5715000" y="4451683"/>
            <a:ext cx="529390" cy="646963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4FD1CECB-3989-EE4E-832C-0D2A68527E42}"/>
              </a:ext>
            </a:extLst>
          </p:cNvPr>
          <p:cNvSpPr/>
          <p:nvPr/>
        </p:nvSpPr>
        <p:spPr>
          <a:xfrm>
            <a:off x="7095393" y="2756386"/>
            <a:ext cx="523142" cy="549385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F3EFBC9D-BD3C-F54D-B66F-2C78C07B0AF3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7618535" y="2218599"/>
            <a:ext cx="1531384" cy="72671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3A2ADB8-56A3-F74D-B704-4AC843E6D5BA}"/>
              </a:ext>
            </a:extLst>
          </p:cNvPr>
          <p:cNvSpPr/>
          <p:nvPr/>
        </p:nvSpPr>
        <p:spPr>
          <a:xfrm>
            <a:off x="9424219" y="5258214"/>
            <a:ext cx="20231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Revenu médian en France : </a:t>
            </a:r>
          </a:p>
          <a:p>
            <a:pPr algn="ctr"/>
            <a:r>
              <a:rPr lang="fr-FR" dirty="0"/>
              <a:t>21 468 €/UC</a:t>
            </a:r>
          </a:p>
        </p:txBody>
      </p:sp>
    </p:spTree>
    <p:extLst>
      <p:ext uri="{BB962C8B-B14F-4D97-AF65-F5344CB8AC3E}">
        <p14:creationId xmlns:p14="http://schemas.microsoft.com/office/powerpoint/2010/main" val="347498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D0FDF5C-A63C-4F6C-9DD1-643CAF04DBAE}"/>
              </a:ext>
            </a:extLst>
          </p:cNvPr>
          <p:cNvSpPr txBox="1"/>
          <p:nvPr/>
        </p:nvSpPr>
        <p:spPr>
          <a:xfrm>
            <a:off x="92279" y="145202"/>
            <a:ext cx="1198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Cambria" panose="02040503050406030204" pitchFamily="18" charset="0"/>
                <a:ea typeface="Cambria" panose="02040503050406030204" pitchFamily="18" charset="0"/>
              </a:rPr>
              <a:t>… mais ayant leurs spécificités </a:t>
            </a:r>
            <a:r>
              <a:rPr lang="fr-FR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2)</a:t>
            </a:r>
            <a:endParaRPr lang="fr-F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 Condensed" panose="020B0502040204020203" pitchFamily="34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76B77CD-FC1E-40C1-8918-7BBC4770E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91816"/>
              </p:ext>
            </p:extLst>
          </p:nvPr>
        </p:nvGraphicFramePr>
        <p:xfrm>
          <a:off x="1118399" y="1090645"/>
          <a:ext cx="9955202" cy="51568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4974064">
                  <a:extLst>
                    <a:ext uri="{9D8B030D-6E8A-4147-A177-3AD203B41FA5}">
                      <a16:colId xmlns:a16="http://schemas.microsoft.com/office/drawing/2014/main" val="3289280114"/>
                    </a:ext>
                  </a:extLst>
                </a:gridCol>
                <a:gridCol w="4981138">
                  <a:extLst>
                    <a:ext uri="{9D8B030D-6E8A-4147-A177-3AD203B41FA5}">
                      <a16:colId xmlns:a16="http://schemas.microsoft.com/office/drawing/2014/main" val="564864975"/>
                    </a:ext>
                  </a:extLst>
                </a:gridCol>
              </a:tblGrid>
              <a:tr h="49605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Loos (les </a:t>
                      </a:r>
                      <a:r>
                        <a:rPr lang="fr-FR" dirty="0" err="1"/>
                        <a:t>Oliveaux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Tourcoing (Triangle de Menin)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957530"/>
                  </a:ext>
                </a:extLst>
              </a:tr>
              <a:tr h="7174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Une verticalité d’un habitat social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Une horizontalité d’un habitat ouvrier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836541"/>
                  </a:ext>
                </a:extLst>
              </a:tr>
              <a:tr h="1156886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368234"/>
                  </a:ext>
                </a:extLst>
              </a:tr>
              <a:tr h="154635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965279"/>
                  </a:ext>
                </a:extLst>
              </a:tr>
              <a:tr h="1240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1/3 de la population de Loos intégrée dans TZC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Animation locale plutôt portée par l’ Asso </a:t>
                      </a:r>
                      <a:r>
                        <a:rPr lang="fr-FR" dirty="0" err="1"/>
                        <a:t>Arefep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  <a:p>
                      <a:pPr algn="ctr"/>
                      <a:r>
                        <a:rPr lang="fr-FR" dirty="0"/>
                        <a:t>Un peu plus de 3% e la population ingérée par TZC</a:t>
                      </a:r>
                    </a:p>
                    <a:p>
                      <a:pPr algn="ctr"/>
                      <a:r>
                        <a:rPr lang="fr-FR" dirty="0"/>
                        <a:t>Animation locale plutôt portée par le Centre social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312030"/>
                  </a:ext>
                </a:extLst>
              </a:tr>
            </a:tbl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FBDAEA77-ED51-423B-8263-60149592E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579" y="2253577"/>
            <a:ext cx="1911077" cy="265576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E28A074-0CCB-49E8-AA2C-6F46547270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1656" y="2288417"/>
            <a:ext cx="1911077" cy="25860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F02FAD77-B917-4C4A-8EB3-3BD1D224C3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0626" y="2255451"/>
            <a:ext cx="3459439" cy="261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06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C16448-0F81-4F30-8FA5-061651CE8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594" y="1932039"/>
            <a:ext cx="9040760" cy="45059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à"/>
            </a:pPr>
            <a:r>
              <a:rPr lang="fr-FR" sz="2600" dirty="0">
                <a:sym typeface="Wingdings" pitchFamily="2" charset="2"/>
              </a:rPr>
              <a:t>Projet(s) en </a:t>
            </a:r>
            <a:r>
              <a:rPr lang="fr-FR" sz="2600" b="1" dirty="0">
                <a:sym typeface="Wingdings" pitchFamily="2" charset="2"/>
              </a:rPr>
              <a:t>émergence</a:t>
            </a:r>
          </a:p>
          <a:p>
            <a:pPr marL="0" indent="0">
              <a:buNone/>
            </a:pPr>
            <a:endParaRPr lang="fr-FR" sz="2600" b="1" dirty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fr-FR" sz="2600" dirty="0">
                <a:sym typeface="Wingdings" pitchFamily="2" charset="2"/>
              </a:rPr>
              <a:t>1ère vague d’expérimentation</a:t>
            </a:r>
          </a:p>
          <a:p>
            <a:pPr marL="0" indent="0">
              <a:buNone/>
            </a:pPr>
            <a:endParaRPr lang="fr-FR" sz="2600" dirty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fr-FR" sz="2600" dirty="0">
                <a:sym typeface="Wingdings" pitchFamily="2" charset="2"/>
              </a:rPr>
              <a:t>Résultats </a:t>
            </a:r>
            <a:r>
              <a:rPr lang="fr-FR" sz="2600" b="1" dirty="0">
                <a:sym typeface="Wingdings" pitchFamily="2" charset="2"/>
              </a:rPr>
              <a:t>situés </a:t>
            </a:r>
            <a:r>
              <a:rPr lang="fr-FR" sz="2600" dirty="0">
                <a:sym typeface="Wingdings" pitchFamily="2" charset="2"/>
              </a:rPr>
              <a:t>(temps &amp; espace), heuristiques pour cette 1ère vague &amp; point d’appui pour extension </a:t>
            </a:r>
          </a:p>
          <a:p>
            <a:pPr marL="0" indent="0">
              <a:buNone/>
            </a:pPr>
            <a:endParaRPr lang="fr-FR" sz="2600" dirty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fr-FR" sz="2600" dirty="0">
                <a:sym typeface="Wingdings" pitchFamily="2" charset="2"/>
              </a:rPr>
              <a:t>Accompagnés de </a:t>
            </a:r>
            <a:r>
              <a:rPr lang="fr-FR" sz="2600" b="1" dirty="0">
                <a:sym typeface="Wingdings" pitchFamily="2" charset="2"/>
              </a:rPr>
              <a:t>préconisations</a:t>
            </a:r>
            <a:r>
              <a:rPr lang="fr-FR" sz="2600" dirty="0">
                <a:sym typeface="Wingdings" pitchFamily="2" charset="2"/>
              </a:rPr>
              <a:t> (rapport 2019)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B2C750-0AE7-440E-ABC4-F2A19BE22DCD}"/>
              </a:ext>
            </a:extLst>
          </p:cNvPr>
          <p:cNvSpPr/>
          <p:nvPr/>
        </p:nvSpPr>
        <p:spPr>
          <a:xfrm>
            <a:off x="0" y="0"/>
            <a:ext cx="12192000" cy="10587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D0FDF5C-A63C-4F6C-9DD1-643CAF04DBAE}"/>
              </a:ext>
            </a:extLst>
          </p:cNvPr>
          <p:cNvSpPr txBox="1"/>
          <p:nvPr/>
        </p:nvSpPr>
        <p:spPr>
          <a:xfrm>
            <a:off x="263314" y="141393"/>
            <a:ext cx="115943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>
                <a:solidFill>
                  <a:schemeClr val="lt1"/>
                </a:solidFill>
              </a:rPr>
              <a:t>Point d’attention sur les résultats fournis au terme de 2,5 ans d’enquête</a:t>
            </a:r>
          </a:p>
        </p:txBody>
      </p:sp>
    </p:spTree>
    <p:extLst>
      <p:ext uri="{BB962C8B-B14F-4D97-AF65-F5344CB8AC3E}">
        <p14:creationId xmlns:p14="http://schemas.microsoft.com/office/powerpoint/2010/main" val="1878381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C16448-0F81-4F30-8FA5-061651CE8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4" y="3267586"/>
            <a:ext cx="4959284" cy="3370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/>
              <a:t>L’EBE « embauche », mais ne recrute pas ; c’est le comité local qui valide les entrées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B2C750-0AE7-440E-ABC4-F2A19BE22DCD}"/>
              </a:ext>
            </a:extLst>
          </p:cNvPr>
          <p:cNvSpPr/>
          <p:nvPr/>
        </p:nvSpPr>
        <p:spPr>
          <a:xfrm>
            <a:off x="0" y="0"/>
            <a:ext cx="12192000" cy="10587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D0FDF5C-A63C-4F6C-9DD1-643CAF04DBAE}"/>
              </a:ext>
            </a:extLst>
          </p:cNvPr>
          <p:cNvSpPr txBox="1"/>
          <p:nvPr/>
        </p:nvSpPr>
        <p:spPr>
          <a:xfrm>
            <a:off x="237446" y="220048"/>
            <a:ext cx="11594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lt1"/>
                </a:solidFill>
              </a:rPr>
              <a:t>Une EBE ne fait pas le printemps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9EDE63B-5055-439C-97EE-45226CC6E98A}"/>
              </a:ext>
            </a:extLst>
          </p:cNvPr>
          <p:cNvSpPr txBox="1"/>
          <p:nvPr/>
        </p:nvSpPr>
        <p:spPr>
          <a:xfrm>
            <a:off x="523284" y="1279903"/>
            <a:ext cx="46285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L’EBE pensée d’abord comme un support d’emploi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B9B907-65E0-4461-8DAD-1CB58F855456}"/>
              </a:ext>
            </a:extLst>
          </p:cNvPr>
          <p:cNvSpPr txBox="1"/>
          <p:nvPr/>
        </p:nvSpPr>
        <p:spPr>
          <a:xfrm>
            <a:off x="6638431" y="1279903"/>
            <a:ext cx="5193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L’impensé du travail et du modèle économique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421F95DB-443C-4CD3-AA97-F70C80462329}"/>
              </a:ext>
            </a:extLst>
          </p:cNvPr>
          <p:cNvSpPr txBox="1">
            <a:spLocks/>
          </p:cNvSpPr>
          <p:nvPr/>
        </p:nvSpPr>
        <p:spPr>
          <a:xfrm>
            <a:off x="6131503" y="2443511"/>
            <a:ext cx="5840364" cy="47023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/>
              <a:t>Le travail peu pensé</a:t>
            </a:r>
          </a:p>
          <a:p>
            <a:pPr marL="914400" lvl="1" indent="-457200"/>
            <a:r>
              <a:rPr lang="fr-FR" dirty="0"/>
              <a:t>Outils de travail</a:t>
            </a:r>
          </a:p>
          <a:p>
            <a:pPr marL="914400" lvl="1" indent="-457200"/>
            <a:r>
              <a:rPr lang="fr-FR" dirty="0"/>
              <a:t>Type d’activité</a:t>
            </a:r>
          </a:p>
          <a:p>
            <a:pPr marL="914400" lvl="1" indent="-457200"/>
            <a:r>
              <a:rPr lang="fr-FR" dirty="0"/>
              <a:t>Organisation du travail/animation de collectifs</a:t>
            </a:r>
          </a:p>
          <a:p>
            <a:pPr marL="914400" lvl="1" indent="-457200"/>
            <a:r>
              <a:rPr lang="fr-FR" dirty="0"/>
              <a:t>Sens du travail et évolution professionnelle</a:t>
            </a:r>
          </a:p>
          <a:p>
            <a:pPr marL="914400" lvl="1" indent="-457200"/>
            <a:endParaRPr lang="fr-FR" dirty="0"/>
          </a:p>
          <a:p>
            <a:pPr marL="0" indent="0">
              <a:buNone/>
            </a:pPr>
            <a:r>
              <a:rPr lang="fr-FR" dirty="0"/>
              <a:t>L’entreprise peu pensée </a:t>
            </a:r>
          </a:p>
          <a:p>
            <a:pPr marL="914400" lvl="1" indent="-457200"/>
            <a:r>
              <a:rPr lang="fr-FR" dirty="0"/>
              <a:t>Capital d’amorçage</a:t>
            </a:r>
          </a:p>
          <a:p>
            <a:pPr marL="914400" lvl="1" indent="-457200"/>
            <a:r>
              <a:rPr lang="fr-FR" dirty="0"/>
              <a:t>Quelle articulation des activités au sein de l’EBE ?</a:t>
            </a:r>
          </a:p>
          <a:p>
            <a:pPr marL="914400" lvl="1" indent="-457200"/>
            <a:r>
              <a:rPr lang="fr-FR" dirty="0"/>
              <a:t>Quelle articulation des activités sur le territoire et quelle dynamique de croissance ?</a:t>
            </a:r>
          </a:p>
          <a:p>
            <a:pPr marL="914400" lvl="1" indent="-457200"/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6C6DEFA-DC48-4511-87C6-FC3B2C695204}"/>
              </a:ext>
            </a:extLst>
          </p:cNvPr>
          <p:cNvCxnSpPr>
            <a:cxnSpLocks/>
          </p:cNvCxnSpPr>
          <p:nvPr/>
        </p:nvCxnSpPr>
        <p:spPr>
          <a:xfrm>
            <a:off x="6060499" y="1058780"/>
            <a:ext cx="0" cy="5799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684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C16448-0F81-4F30-8FA5-061651CE8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235" y="3081867"/>
            <a:ext cx="5005333" cy="3356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/>
              <a:t>Choix libre des activités pensées comme rejoignant les désirs des salariés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B2C750-0AE7-440E-ABC4-F2A19BE22DCD}"/>
              </a:ext>
            </a:extLst>
          </p:cNvPr>
          <p:cNvSpPr/>
          <p:nvPr/>
        </p:nvSpPr>
        <p:spPr>
          <a:xfrm>
            <a:off x="0" y="0"/>
            <a:ext cx="12192000" cy="161494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D0FDF5C-A63C-4F6C-9DD1-643CAF04DBAE}"/>
              </a:ext>
            </a:extLst>
          </p:cNvPr>
          <p:cNvSpPr txBox="1"/>
          <p:nvPr/>
        </p:nvSpPr>
        <p:spPr>
          <a:xfrm>
            <a:off x="-237448" y="220048"/>
            <a:ext cx="12666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lt1"/>
                </a:solidFill>
              </a:rPr>
              <a:t>Un dispositif exhaustif mais qui n’est pas pour tout le monde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9EDE63B-5055-439C-97EE-45226CC6E98A}"/>
              </a:ext>
            </a:extLst>
          </p:cNvPr>
          <p:cNvSpPr txBox="1"/>
          <p:nvPr/>
        </p:nvSpPr>
        <p:spPr>
          <a:xfrm>
            <a:off x="360185" y="1614942"/>
            <a:ext cx="53548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Partir du souhait des personnes et ne pas accompagner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B9B907-65E0-4461-8DAD-1CB58F855456}"/>
              </a:ext>
            </a:extLst>
          </p:cNvPr>
          <p:cNvSpPr txBox="1"/>
          <p:nvPr/>
        </p:nvSpPr>
        <p:spPr>
          <a:xfrm>
            <a:off x="6638431" y="1595058"/>
            <a:ext cx="5193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Le risque d’un modèle entrepreneurial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421F95DB-443C-4CD3-AA97-F70C80462329}"/>
              </a:ext>
            </a:extLst>
          </p:cNvPr>
          <p:cNvSpPr txBox="1">
            <a:spLocks/>
          </p:cNvSpPr>
          <p:nvPr/>
        </p:nvSpPr>
        <p:spPr>
          <a:xfrm>
            <a:off x="6096000" y="2616803"/>
            <a:ext cx="5735811" cy="4021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fr-FR" dirty="0"/>
              <a:t>En pratique sélection implicite par la capacité à être « autonome »</a:t>
            </a:r>
          </a:p>
          <a:p>
            <a:pPr marL="914400" lvl="1" indent="-457200"/>
            <a:r>
              <a:rPr lang="fr-FR" dirty="0"/>
              <a:t>(</a:t>
            </a:r>
            <a:r>
              <a:rPr lang="fr-FR" dirty="0" err="1"/>
              <a:t>co</a:t>
            </a:r>
            <a:r>
              <a:rPr lang="fr-FR" dirty="0"/>
              <a:t>-)Définir son projet</a:t>
            </a:r>
          </a:p>
          <a:p>
            <a:pPr marL="914400" lvl="1" indent="-457200"/>
            <a:r>
              <a:rPr lang="fr-FR" dirty="0"/>
              <a:t>Être source/force  de proposition</a:t>
            </a:r>
          </a:p>
          <a:p>
            <a:pPr marL="914400" lvl="1" indent="-457200"/>
            <a:r>
              <a:rPr lang="fr-FR" dirty="0"/>
              <a:t>Un critère de sélection pour faciliter l’intégration au sein de l’EBE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dirty="0"/>
              <a:t> Des départs, synonymes « d’exit »</a:t>
            </a:r>
          </a:p>
          <a:p>
            <a:pPr>
              <a:buFont typeface="Symbol" panose="05050102010706020507" pitchFamily="18" charset="2"/>
              <a:buChar char="Þ"/>
            </a:pPr>
            <a:endParaRPr lang="fr-FR" dirty="0"/>
          </a:p>
          <a:p>
            <a:pPr marL="457200" indent="-457200"/>
            <a:r>
              <a:rPr lang="fr-FR" dirty="0"/>
              <a:t>Un manque d’accompagnement  : comment « accompagner autrement »? </a:t>
            </a:r>
          </a:p>
          <a:p>
            <a:pPr marL="914400" lvl="1" indent="-457200"/>
            <a:r>
              <a:rPr lang="fr-FR" dirty="0"/>
              <a:t>Un accompagnement en situation de travail</a:t>
            </a:r>
          </a:p>
          <a:p>
            <a:pPr marL="914400" lvl="1" indent="-457200"/>
            <a:r>
              <a:rPr lang="fr-FR" dirty="0"/>
              <a:t>Un enjeu d’</a:t>
            </a:r>
            <a:r>
              <a:rPr lang="fr-FR" dirty="0" err="1"/>
              <a:t>empowerment</a:t>
            </a:r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6C6DEFA-DC48-4511-87C6-FC3B2C695204}"/>
              </a:ext>
            </a:extLst>
          </p:cNvPr>
          <p:cNvCxnSpPr>
            <a:cxnSpLocks/>
          </p:cNvCxnSpPr>
          <p:nvPr/>
        </p:nvCxnSpPr>
        <p:spPr>
          <a:xfrm>
            <a:off x="6060499" y="1614942"/>
            <a:ext cx="0" cy="5243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875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C16448-0F81-4F30-8FA5-061651CE8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232" y="2874404"/>
            <a:ext cx="5466363" cy="2599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/>
              <a:t>Rôle institué par la loi </a:t>
            </a:r>
          </a:p>
          <a:p>
            <a:pPr marL="914400" lvl="1" indent="-457200"/>
            <a:r>
              <a:rPr lang="fr-FR" sz="2200" dirty="0"/>
              <a:t>dans la définition des bénéficiaires « PPE »</a:t>
            </a:r>
          </a:p>
          <a:p>
            <a:pPr marL="914400" lvl="1" indent="-457200"/>
            <a:r>
              <a:rPr lang="fr-FR" sz="2200" dirty="0"/>
              <a:t>dans l’animation de la liste d’attente (« de mobilisation »)</a:t>
            </a:r>
          </a:p>
          <a:p>
            <a:pPr marL="914400" lvl="1" indent="-457200"/>
            <a:r>
              <a:rPr lang="fr-FR" sz="2200" dirty="0"/>
              <a:t>dépositaire de l’utilité sociale</a:t>
            </a:r>
          </a:p>
          <a:p>
            <a:pPr marL="914400" lvl="1" indent="-457200"/>
            <a:r>
              <a:rPr lang="fr-FR" sz="2200" dirty="0"/>
              <a:t>dans le suivi de l’activité de l’EBE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B2C750-0AE7-440E-ABC4-F2A19BE22DCD}"/>
              </a:ext>
            </a:extLst>
          </p:cNvPr>
          <p:cNvSpPr/>
          <p:nvPr/>
        </p:nvSpPr>
        <p:spPr>
          <a:xfrm>
            <a:off x="0" y="0"/>
            <a:ext cx="12192000" cy="99829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/>
              <a:t>L’importance de la dynamique territoriale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9EDE63B-5055-439C-97EE-45226CC6E98A}"/>
              </a:ext>
            </a:extLst>
          </p:cNvPr>
          <p:cNvSpPr txBox="1"/>
          <p:nvPr/>
        </p:nvSpPr>
        <p:spPr>
          <a:xfrm>
            <a:off x="642596" y="1273959"/>
            <a:ext cx="46285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Du comité local (CLE)  théorique …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B9B907-65E0-4461-8DAD-1CB58F855456}"/>
              </a:ext>
            </a:extLst>
          </p:cNvPr>
          <p:cNvSpPr txBox="1"/>
          <p:nvPr/>
        </p:nvSpPr>
        <p:spPr>
          <a:xfrm>
            <a:off x="6521381" y="1489403"/>
            <a:ext cx="5193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… à sa vie en pratique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421F95DB-443C-4CD3-AA97-F70C80462329}"/>
              </a:ext>
            </a:extLst>
          </p:cNvPr>
          <p:cNvSpPr txBox="1">
            <a:spLocks/>
          </p:cNvSpPr>
          <p:nvPr/>
        </p:nvSpPr>
        <p:spPr>
          <a:xfrm>
            <a:off x="6521381" y="2503736"/>
            <a:ext cx="5424806" cy="39413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Une dynamique partenariale chronophage qui suppose des moyens</a:t>
            </a:r>
          </a:p>
          <a:p>
            <a:r>
              <a:rPr lang="fr-FR" dirty="0"/>
              <a:t>Des enjeux politiques qui peinent à s’effacer</a:t>
            </a:r>
          </a:p>
          <a:p>
            <a:r>
              <a:rPr lang="fr-FR" dirty="0"/>
              <a:t>Un partage des tâches et du pouvoir entre EBE et CLE variable/complexe</a:t>
            </a:r>
          </a:p>
          <a:p>
            <a:r>
              <a:rPr lang="fr-FR" dirty="0"/>
              <a:t>Penser la transversalité en faisant sortir les acteurs de leur couloir de nage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6C6DEFA-DC48-4511-87C6-FC3B2C695204}"/>
              </a:ext>
            </a:extLst>
          </p:cNvPr>
          <p:cNvCxnSpPr>
            <a:cxnSpLocks/>
          </p:cNvCxnSpPr>
          <p:nvPr/>
        </p:nvCxnSpPr>
        <p:spPr>
          <a:xfrm>
            <a:off x="6096000" y="1106161"/>
            <a:ext cx="0" cy="56555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28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804</Words>
  <Application>Microsoft Macintosh PowerPoint</Application>
  <PresentationFormat>Grand écran</PresentationFormat>
  <Paragraphs>106</Paragraphs>
  <Slides>10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Bahnschrift Light Condensed</vt:lpstr>
      <vt:lpstr>Calibri</vt:lpstr>
      <vt:lpstr>Calibri Light</vt:lpstr>
      <vt:lpstr>Cambria</vt:lpstr>
      <vt:lpstr>Symbol</vt:lpstr>
      <vt:lpstr>Wingdings</vt:lpstr>
      <vt:lpstr>Thème Office</vt:lpstr>
      <vt:lpstr>De la philosophie à la mise en pratique Réflexion autour des impensés du projets TZCLD</vt:lpstr>
      <vt:lpstr>Présentation PowerPoint</vt:lpstr>
      <vt:lpstr>Présentation PowerPoint</vt:lpstr>
      <vt:lpstr>Métropole de Lille (96 villes)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philosophie à la mise en pratique Réflexion autour des impensés du projets TZCLD</dc:title>
  <dc:creator>Anne Fretel</dc:creator>
  <cp:lastModifiedBy>Amélie Lefebvre</cp:lastModifiedBy>
  <cp:revision>22</cp:revision>
  <dcterms:created xsi:type="dcterms:W3CDTF">2022-03-23T13:08:44Z</dcterms:created>
  <dcterms:modified xsi:type="dcterms:W3CDTF">2022-04-01T07:37:12Z</dcterms:modified>
</cp:coreProperties>
</file>