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1"/>
  </p:notesMasterIdLst>
  <p:handoutMasterIdLst>
    <p:handoutMasterId r:id="rId12"/>
  </p:handoutMasterIdLst>
  <p:sldIdLst>
    <p:sldId id="259" r:id="rId2"/>
    <p:sldId id="258" r:id="rId3"/>
    <p:sldId id="260" r:id="rId4"/>
    <p:sldId id="261" r:id="rId5"/>
    <p:sldId id="262" r:id="rId6"/>
    <p:sldId id="263" r:id="rId7"/>
    <p:sldId id="264" r:id="rId8"/>
    <p:sldId id="269" r:id="rId9"/>
    <p:sldId id="270" r:id="rId10"/>
  </p:sldIdLst>
  <p:sldSz cx="9144000" cy="5143500" type="screen16x9"/>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252E44"/>
    <a:srgbClr val="C43771"/>
    <a:srgbClr val="DB8C31"/>
    <a:srgbClr val="0497AA"/>
    <a:srgbClr val="71B34D"/>
    <a:srgbClr val="E88D23"/>
    <a:srgbClr val="195D8A"/>
    <a:srgbClr val="38A2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94666" autoAdjust="0"/>
  </p:normalViewPr>
  <p:slideViewPr>
    <p:cSldViewPr snapToGrid="0" snapToObjects="1" showGuides="1">
      <p:cViewPr varScale="1">
        <p:scale>
          <a:sx n="136" d="100"/>
          <a:sy n="136" d="100"/>
        </p:scale>
        <p:origin x="824" y="192"/>
      </p:cViewPr>
      <p:guideLst>
        <p:guide orient="horz" pos="3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7C040-1C48-4256-BE15-EF5A96D4E166}" type="doc">
      <dgm:prSet loTypeId="urn:microsoft.com/office/officeart/2005/8/layout/hChevron3" loCatId="process" qsTypeId="urn:microsoft.com/office/officeart/2005/8/quickstyle/simple1" qsCatId="simple" csTypeId="urn:microsoft.com/office/officeart/2005/8/colors/accent1_2" csCatId="accent1" phldr="1"/>
      <dgm:spPr/>
    </dgm:pt>
    <dgm:pt modelId="{F3D8ED33-A79A-4363-B685-CD9219DEF3E9}">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Plan</a:t>
          </a:r>
        </a:p>
      </dgm:t>
    </dgm:pt>
    <dgm:pt modelId="{89389287-CD9F-4332-88BC-C07E811EBD08}" type="parTrans" cxnId="{A4707D35-F643-44E2-B71F-B5106C825FE9}">
      <dgm:prSet/>
      <dgm:spPr/>
      <dgm:t>
        <a:bodyPr/>
        <a:lstStyle/>
        <a:p>
          <a:endParaRPr lang="fr-FR"/>
        </a:p>
      </dgm:t>
    </dgm:pt>
    <dgm:pt modelId="{27B6796C-EC48-4573-8360-61C55F3D9DFA}" type="sibTrans" cxnId="{A4707D35-F643-44E2-B71F-B5106C825FE9}">
      <dgm:prSet/>
      <dgm:spPr/>
      <dgm:t>
        <a:bodyPr/>
        <a:lstStyle/>
        <a:p>
          <a:endParaRPr lang="fr-FR"/>
        </a:p>
      </dgm:t>
    </dgm:pt>
    <dgm:pt modelId="{C719245A-C0D9-4347-9B9E-467DF49C4C84}">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Revue de littérature</a:t>
          </a:r>
        </a:p>
      </dgm:t>
    </dgm:pt>
    <dgm:pt modelId="{E1CE7798-F243-49BC-97E8-31C3C2FB2BBC}" type="parTrans" cxnId="{85E121F4-4CC0-452E-B0AF-F839E6AEA9F7}">
      <dgm:prSet/>
      <dgm:spPr/>
      <dgm:t>
        <a:bodyPr/>
        <a:lstStyle/>
        <a:p>
          <a:endParaRPr lang="fr-FR"/>
        </a:p>
      </dgm:t>
    </dgm:pt>
    <dgm:pt modelId="{5917A7A5-5760-499D-8DC4-A2FC60B1097C}" type="sibTrans" cxnId="{85E121F4-4CC0-452E-B0AF-F839E6AEA9F7}">
      <dgm:prSet/>
      <dgm:spPr/>
      <dgm:t>
        <a:bodyPr/>
        <a:lstStyle/>
        <a:p>
          <a:endParaRPr lang="fr-FR"/>
        </a:p>
      </dgm:t>
    </dgm:pt>
    <dgm:pt modelId="{E8D108EC-1CE8-4A5F-A632-B0C71A98A37C}">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théorique</a:t>
          </a:r>
        </a:p>
      </dgm:t>
    </dgm:pt>
    <dgm:pt modelId="{E6936BFA-4D06-415D-962C-A5411B4225D0}" type="parTrans" cxnId="{67F930B0-B9D3-4A8F-B052-BA38042E2FFE}">
      <dgm:prSet/>
      <dgm:spPr/>
      <dgm:t>
        <a:bodyPr/>
        <a:lstStyle/>
        <a:p>
          <a:endParaRPr lang="fr-FR"/>
        </a:p>
      </dgm:t>
    </dgm:pt>
    <dgm:pt modelId="{720262B1-179B-4647-94C9-7CF3F81A82DF}" type="sibTrans" cxnId="{67F930B0-B9D3-4A8F-B052-BA38042E2FFE}">
      <dgm:prSet/>
      <dgm:spPr/>
      <dgm:t>
        <a:bodyPr/>
        <a:lstStyle/>
        <a:p>
          <a:endParaRPr lang="fr-FR"/>
        </a:p>
      </dgm:t>
    </dgm:pt>
    <dgm:pt modelId="{1B706DAE-9E89-40C4-898E-F9BEA03ACE08}">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Présentation des résultats</a:t>
          </a:r>
        </a:p>
      </dgm:t>
    </dgm:pt>
    <dgm:pt modelId="{BB02167C-617F-4CCA-9087-AFF0002EB1BF}" type="parTrans" cxnId="{D79A5456-0ED3-49FE-A34B-6BA7305772A1}">
      <dgm:prSet/>
      <dgm:spPr/>
      <dgm:t>
        <a:bodyPr/>
        <a:lstStyle/>
        <a:p>
          <a:endParaRPr lang="fr-FR"/>
        </a:p>
      </dgm:t>
    </dgm:pt>
    <dgm:pt modelId="{3D8E865D-2536-4F94-AA54-860C56296443}" type="sibTrans" cxnId="{D79A5456-0ED3-49FE-A34B-6BA7305772A1}">
      <dgm:prSet/>
      <dgm:spPr/>
      <dgm:t>
        <a:bodyPr/>
        <a:lstStyle/>
        <a:p>
          <a:endParaRPr lang="fr-FR"/>
        </a:p>
      </dgm:t>
    </dgm:pt>
    <dgm:pt modelId="{6646646F-0A6B-4F8A-969E-EFA461444E80}">
      <dgm:prSet phldrT="[Texte]"/>
      <dgm:spPr>
        <a:solidFill>
          <a:schemeClr val="tx2"/>
        </a:solidFill>
      </dgm:spPr>
      <dgm:t>
        <a:bodyPr/>
        <a:lstStyle/>
        <a:p>
          <a:r>
            <a:rPr lang="fr-FR" dirty="0">
              <a:latin typeface="Times New Roman" panose="02020603050405020304" pitchFamily="18" charset="0"/>
              <a:cs typeface="Times New Roman" panose="02020603050405020304" pitchFamily="18" charset="0"/>
            </a:rPr>
            <a:t>Cadre méthodologique</a:t>
          </a:r>
        </a:p>
      </dgm:t>
    </dgm:pt>
    <dgm:pt modelId="{A944D4F5-36F6-48C4-8440-CC2D6F3B49F5}" type="parTrans" cxnId="{D51F237C-91CE-4D05-BEF7-AC827D4F4FED}">
      <dgm:prSet/>
      <dgm:spPr/>
      <dgm:t>
        <a:bodyPr/>
        <a:lstStyle/>
        <a:p>
          <a:endParaRPr lang="fr-FR"/>
        </a:p>
      </dgm:t>
    </dgm:pt>
    <dgm:pt modelId="{30B8107C-1F55-4789-8607-026A579DE770}" type="sibTrans" cxnId="{D51F237C-91CE-4D05-BEF7-AC827D4F4FED}">
      <dgm:prSet/>
      <dgm:spPr/>
      <dgm:t>
        <a:bodyPr/>
        <a:lstStyle/>
        <a:p>
          <a:endParaRPr lang="fr-FR"/>
        </a:p>
      </dgm:t>
    </dgm:pt>
    <dgm:pt modelId="{F4A7CCD7-4AA8-4767-B858-1495F3D436B6}">
      <dgm:prSet phldrT="[Texte]"/>
      <dgm:spPr>
        <a:solidFill>
          <a:schemeClr val="accent1">
            <a:lumMod val="60000"/>
            <a:lumOff val="40000"/>
          </a:schemeClr>
        </a:solidFill>
      </dgm:spPr>
      <dgm:t>
        <a:bodyPr/>
        <a:lstStyle/>
        <a:p>
          <a:r>
            <a:rPr lang="fr-FR" dirty="0">
              <a:solidFill>
                <a:srgbClr val="FFCC00"/>
              </a:solidFill>
              <a:latin typeface="Times New Roman" panose="02020603050405020304" pitchFamily="18" charset="0"/>
              <a:cs typeface="Times New Roman" panose="02020603050405020304" pitchFamily="18" charset="0"/>
            </a:rPr>
            <a:t>Conclusion</a:t>
          </a:r>
        </a:p>
      </dgm:t>
    </dgm:pt>
    <dgm:pt modelId="{73448E4A-3CF2-4857-8486-D97EFC5E2C27}" type="parTrans" cxnId="{1A6B0737-F3C3-4938-8B05-62B5A607616E}">
      <dgm:prSet/>
      <dgm:spPr/>
      <dgm:t>
        <a:bodyPr/>
        <a:lstStyle/>
        <a:p>
          <a:endParaRPr lang="fr-FR"/>
        </a:p>
      </dgm:t>
    </dgm:pt>
    <dgm:pt modelId="{ED3E59BE-123D-42E6-8752-A4CD9C9C2488}" type="sibTrans" cxnId="{1A6B0737-F3C3-4938-8B05-62B5A607616E}">
      <dgm:prSet/>
      <dgm:spPr/>
      <dgm:t>
        <a:bodyPr/>
        <a:lstStyle/>
        <a:p>
          <a:endParaRPr lang="fr-FR"/>
        </a:p>
      </dgm:t>
    </dgm:pt>
    <dgm:pt modelId="{5A2F64F2-3098-4DC7-AE60-A44372490FD8}" type="pres">
      <dgm:prSet presAssocID="{7667C040-1C48-4256-BE15-EF5A96D4E166}" presName="Name0" presStyleCnt="0">
        <dgm:presLayoutVars>
          <dgm:dir/>
          <dgm:resizeHandles val="exact"/>
        </dgm:presLayoutVars>
      </dgm:prSet>
      <dgm:spPr/>
    </dgm:pt>
    <dgm:pt modelId="{DBCF80BD-B46F-4944-A687-DB1AFB7B1F25}" type="pres">
      <dgm:prSet presAssocID="{F3D8ED33-A79A-4363-B685-CD9219DEF3E9}" presName="parTxOnly" presStyleLbl="node1" presStyleIdx="0" presStyleCnt="6" custScaleY="70839">
        <dgm:presLayoutVars>
          <dgm:bulletEnabled val="1"/>
        </dgm:presLayoutVars>
      </dgm:prSet>
      <dgm:spPr/>
    </dgm:pt>
    <dgm:pt modelId="{DDAA3AD1-E86F-4DD6-A983-ECFF79F38618}" type="pres">
      <dgm:prSet presAssocID="{27B6796C-EC48-4573-8360-61C55F3D9DFA}" presName="parSpace" presStyleCnt="0"/>
      <dgm:spPr/>
    </dgm:pt>
    <dgm:pt modelId="{A5828CF3-337C-4E7D-9CE2-40B24E4FC72C}" type="pres">
      <dgm:prSet presAssocID="{C719245A-C0D9-4347-9B9E-467DF49C4C84}" presName="parTxOnly" presStyleLbl="node1" presStyleIdx="1" presStyleCnt="6" custScaleY="70839">
        <dgm:presLayoutVars>
          <dgm:bulletEnabled val="1"/>
        </dgm:presLayoutVars>
      </dgm:prSet>
      <dgm:spPr/>
    </dgm:pt>
    <dgm:pt modelId="{4C4D83EE-53BC-4EF8-B153-16E054A99A1B}" type="pres">
      <dgm:prSet presAssocID="{5917A7A5-5760-499D-8DC4-A2FC60B1097C}" presName="parSpace" presStyleCnt="0"/>
      <dgm:spPr/>
    </dgm:pt>
    <dgm:pt modelId="{E1ED6D6F-4EB9-4CE3-8C7A-9F02B6AF8978}" type="pres">
      <dgm:prSet presAssocID="{E8D108EC-1CE8-4A5F-A632-B0C71A98A37C}" presName="parTxOnly" presStyleLbl="node1" presStyleIdx="2" presStyleCnt="6" custScaleY="70839">
        <dgm:presLayoutVars>
          <dgm:bulletEnabled val="1"/>
        </dgm:presLayoutVars>
      </dgm:prSet>
      <dgm:spPr/>
    </dgm:pt>
    <dgm:pt modelId="{F0B58270-ADB1-4A22-A1F8-60E28E34E618}" type="pres">
      <dgm:prSet presAssocID="{720262B1-179B-4647-94C9-7CF3F81A82DF}" presName="parSpace" presStyleCnt="0"/>
      <dgm:spPr/>
    </dgm:pt>
    <dgm:pt modelId="{709B3D2F-2E66-4C22-974B-1EC17CCA3060}" type="pres">
      <dgm:prSet presAssocID="{6646646F-0A6B-4F8A-969E-EFA461444E80}" presName="parTxOnly" presStyleLbl="node1" presStyleIdx="3" presStyleCnt="6" custScaleY="70839">
        <dgm:presLayoutVars>
          <dgm:bulletEnabled val="1"/>
        </dgm:presLayoutVars>
      </dgm:prSet>
      <dgm:spPr/>
    </dgm:pt>
    <dgm:pt modelId="{C4D160E3-A44A-4B39-B1F7-8FF54DCCE985}" type="pres">
      <dgm:prSet presAssocID="{30B8107C-1F55-4789-8607-026A579DE770}" presName="parSpace" presStyleCnt="0"/>
      <dgm:spPr/>
    </dgm:pt>
    <dgm:pt modelId="{25776010-6B68-4CA7-A63E-DDDF799A7DEC}" type="pres">
      <dgm:prSet presAssocID="{1B706DAE-9E89-40C4-898E-F9BEA03ACE08}" presName="parTxOnly" presStyleLbl="node1" presStyleIdx="4" presStyleCnt="6" custScaleY="70839">
        <dgm:presLayoutVars>
          <dgm:bulletEnabled val="1"/>
        </dgm:presLayoutVars>
      </dgm:prSet>
      <dgm:spPr/>
    </dgm:pt>
    <dgm:pt modelId="{5CD4B728-2580-4250-9628-868A55E2D1B2}" type="pres">
      <dgm:prSet presAssocID="{3D8E865D-2536-4F94-AA54-860C56296443}" presName="parSpace" presStyleCnt="0"/>
      <dgm:spPr/>
    </dgm:pt>
    <dgm:pt modelId="{7760C50B-EE56-4B54-A76C-9664C19225AF}" type="pres">
      <dgm:prSet presAssocID="{F4A7CCD7-4AA8-4767-B858-1495F3D436B6}" presName="parTxOnly" presStyleLbl="node1" presStyleIdx="5" presStyleCnt="6" custScaleY="70839">
        <dgm:presLayoutVars>
          <dgm:bulletEnabled val="1"/>
        </dgm:presLayoutVars>
      </dgm:prSet>
      <dgm:spPr/>
    </dgm:pt>
  </dgm:ptLst>
  <dgm:cxnLst>
    <dgm:cxn modelId="{44AA5B01-D0F4-4577-AD87-E7E127440DAE}" type="presOf" srcId="{E8D108EC-1CE8-4A5F-A632-B0C71A98A37C}" destId="{E1ED6D6F-4EB9-4CE3-8C7A-9F02B6AF8978}" srcOrd="0" destOrd="0" presId="urn:microsoft.com/office/officeart/2005/8/layout/hChevron3"/>
    <dgm:cxn modelId="{63DD300A-B10A-4E8E-91A6-4E3994E11CA5}" type="presOf" srcId="{C719245A-C0D9-4347-9B9E-467DF49C4C84}" destId="{A5828CF3-337C-4E7D-9CE2-40B24E4FC72C}" srcOrd="0" destOrd="0" presId="urn:microsoft.com/office/officeart/2005/8/layout/hChevron3"/>
    <dgm:cxn modelId="{E964B31D-19DE-4236-BAFA-1AC4F27668CD}" type="presOf" srcId="{7667C040-1C48-4256-BE15-EF5A96D4E166}" destId="{5A2F64F2-3098-4DC7-AE60-A44372490FD8}" srcOrd="0" destOrd="0" presId="urn:microsoft.com/office/officeart/2005/8/layout/hChevron3"/>
    <dgm:cxn modelId="{A4707D35-F643-44E2-B71F-B5106C825FE9}" srcId="{7667C040-1C48-4256-BE15-EF5A96D4E166}" destId="{F3D8ED33-A79A-4363-B685-CD9219DEF3E9}" srcOrd="0" destOrd="0" parTransId="{89389287-CD9F-4332-88BC-C07E811EBD08}" sibTransId="{27B6796C-EC48-4573-8360-61C55F3D9DFA}"/>
    <dgm:cxn modelId="{1A6B0737-F3C3-4938-8B05-62B5A607616E}" srcId="{7667C040-1C48-4256-BE15-EF5A96D4E166}" destId="{F4A7CCD7-4AA8-4767-B858-1495F3D436B6}" srcOrd="5" destOrd="0" parTransId="{73448E4A-3CF2-4857-8486-D97EFC5E2C27}" sibTransId="{ED3E59BE-123D-42E6-8752-A4CD9C9C2488}"/>
    <dgm:cxn modelId="{4AA67544-2186-4EE3-9143-9E06BA796136}" type="presOf" srcId="{6646646F-0A6B-4F8A-969E-EFA461444E80}" destId="{709B3D2F-2E66-4C22-974B-1EC17CCA3060}" srcOrd="0" destOrd="0" presId="urn:microsoft.com/office/officeart/2005/8/layout/hChevron3"/>
    <dgm:cxn modelId="{D79A5456-0ED3-49FE-A34B-6BA7305772A1}" srcId="{7667C040-1C48-4256-BE15-EF5A96D4E166}" destId="{1B706DAE-9E89-40C4-898E-F9BEA03ACE08}" srcOrd="4" destOrd="0" parTransId="{BB02167C-617F-4CCA-9087-AFF0002EB1BF}" sibTransId="{3D8E865D-2536-4F94-AA54-860C56296443}"/>
    <dgm:cxn modelId="{D51F237C-91CE-4D05-BEF7-AC827D4F4FED}" srcId="{7667C040-1C48-4256-BE15-EF5A96D4E166}" destId="{6646646F-0A6B-4F8A-969E-EFA461444E80}" srcOrd="3" destOrd="0" parTransId="{A944D4F5-36F6-48C4-8440-CC2D6F3B49F5}" sibTransId="{30B8107C-1F55-4789-8607-026A579DE770}"/>
    <dgm:cxn modelId="{F74A6CAC-0D84-4CFC-9746-BB3D90021B8F}" type="presOf" srcId="{F3D8ED33-A79A-4363-B685-CD9219DEF3E9}" destId="{DBCF80BD-B46F-4944-A687-DB1AFB7B1F25}" srcOrd="0" destOrd="0" presId="urn:microsoft.com/office/officeart/2005/8/layout/hChevron3"/>
    <dgm:cxn modelId="{AE4A71AE-AF1B-477D-BA06-97EB8C724597}" type="presOf" srcId="{F4A7CCD7-4AA8-4767-B858-1495F3D436B6}" destId="{7760C50B-EE56-4B54-A76C-9664C19225AF}" srcOrd="0" destOrd="0" presId="urn:microsoft.com/office/officeart/2005/8/layout/hChevron3"/>
    <dgm:cxn modelId="{67F930B0-B9D3-4A8F-B052-BA38042E2FFE}" srcId="{7667C040-1C48-4256-BE15-EF5A96D4E166}" destId="{E8D108EC-1CE8-4A5F-A632-B0C71A98A37C}" srcOrd="2" destOrd="0" parTransId="{E6936BFA-4D06-415D-962C-A5411B4225D0}" sibTransId="{720262B1-179B-4647-94C9-7CF3F81A82DF}"/>
    <dgm:cxn modelId="{8759F3B2-7FED-4753-9824-06D2868358F6}" type="presOf" srcId="{1B706DAE-9E89-40C4-898E-F9BEA03ACE08}" destId="{25776010-6B68-4CA7-A63E-DDDF799A7DEC}" srcOrd="0" destOrd="0" presId="urn:microsoft.com/office/officeart/2005/8/layout/hChevron3"/>
    <dgm:cxn modelId="{85E121F4-4CC0-452E-B0AF-F839E6AEA9F7}" srcId="{7667C040-1C48-4256-BE15-EF5A96D4E166}" destId="{C719245A-C0D9-4347-9B9E-467DF49C4C84}" srcOrd="1" destOrd="0" parTransId="{E1CE7798-F243-49BC-97E8-31C3C2FB2BBC}" sibTransId="{5917A7A5-5760-499D-8DC4-A2FC60B1097C}"/>
    <dgm:cxn modelId="{1FBBB798-A1A1-4145-A348-72BCE9FC2C10}" type="presParOf" srcId="{5A2F64F2-3098-4DC7-AE60-A44372490FD8}" destId="{DBCF80BD-B46F-4944-A687-DB1AFB7B1F25}" srcOrd="0" destOrd="0" presId="urn:microsoft.com/office/officeart/2005/8/layout/hChevron3"/>
    <dgm:cxn modelId="{38B58F67-DB5F-47D6-B8DC-38F41CEFB0E4}" type="presParOf" srcId="{5A2F64F2-3098-4DC7-AE60-A44372490FD8}" destId="{DDAA3AD1-E86F-4DD6-A983-ECFF79F38618}" srcOrd="1" destOrd="0" presId="urn:microsoft.com/office/officeart/2005/8/layout/hChevron3"/>
    <dgm:cxn modelId="{20393771-3A24-4741-AAFE-7122A10D9E83}" type="presParOf" srcId="{5A2F64F2-3098-4DC7-AE60-A44372490FD8}" destId="{A5828CF3-337C-4E7D-9CE2-40B24E4FC72C}" srcOrd="2" destOrd="0" presId="urn:microsoft.com/office/officeart/2005/8/layout/hChevron3"/>
    <dgm:cxn modelId="{C28E50FD-2633-427A-A336-9A919D80C1C1}" type="presParOf" srcId="{5A2F64F2-3098-4DC7-AE60-A44372490FD8}" destId="{4C4D83EE-53BC-4EF8-B153-16E054A99A1B}" srcOrd="3" destOrd="0" presId="urn:microsoft.com/office/officeart/2005/8/layout/hChevron3"/>
    <dgm:cxn modelId="{092FEFB7-E7DC-402F-A537-53593B191C5E}" type="presParOf" srcId="{5A2F64F2-3098-4DC7-AE60-A44372490FD8}" destId="{E1ED6D6F-4EB9-4CE3-8C7A-9F02B6AF8978}" srcOrd="4" destOrd="0" presId="urn:microsoft.com/office/officeart/2005/8/layout/hChevron3"/>
    <dgm:cxn modelId="{3B328368-D8F8-44AC-8486-A03F9DC13F7D}" type="presParOf" srcId="{5A2F64F2-3098-4DC7-AE60-A44372490FD8}" destId="{F0B58270-ADB1-4A22-A1F8-60E28E34E618}" srcOrd="5" destOrd="0" presId="urn:microsoft.com/office/officeart/2005/8/layout/hChevron3"/>
    <dgm:cxn modelId="{C50F7723-0A09-45A8-A401-0465DC82BD0F}" type="presParOf" srcId="{5A2F64F2-3098-4DC7-AE60-A44372490FD8}" destId="{709B3D2F-2E66-4C22-974B-1EC17CCA3060}" srcOrd="6" destOrd="0" presId="urn:microsoft.com/office/officeart/2005/8/layout/hChevron3"/>
    <dgm:cxn modelId="{40757FD4-3630-4D71-AE24-B97002BF01F7}" type="presParOf" srcId="{5A2F64F2-3098-4DC7-AE60-A44372490FD8}" destId="{C4D160E3-A44A-4B39-B1F7-8FF54DCCE985}" srcOrd="7" destOrd="0" presId="urn:microsoft.com/office/officeart/2005/8/layout/hChevron3"/>
    <dgm:cxn modelId="{5CD6AF60-D063-4776-8533-C948DB59DE1B}" type="presParOf" srcId="{5A2F64F2-3098-4DC7-AE60-A44372490FD8}" destId="{25776010-6B68-4CA7-A63E-DDDF799A7DEC}" srcOrd="8" destOrd="0" presId="urn:microsoft.com/office/officeart/2005/8/layout/hChevron3"/>
    <dgm:cxn modelId="{64BF64AA-EF7A-4BE2-848E-0741E440A7BE}" type="presParOf" srcId="{5A2F64F2-3098-4DC7-AE60-A44372490FD8}" destId="{5CD4B728-2580-4250-9628-868A55E2D1B2}" srcOrd="9" destOrd="0" presId="urn:microsoft.com/office/officeart/2005/8/layout/hChevron3"/>
    <dgm:cxn modelId="{1BE8DB4A-92A1-4EB6-8D36-6C5C14C54A98}" type="presParOf" srcId="{5A2F64F2-3098-4DC7-AE60-A44372490FD8}" destId="{7760C50B-EE56-4B54-A76C-9664C19225AF}"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80BD-B46F-4944-A687-DB1AFB7B1F25}">
      <dsp:nvSpPr>
        <dsp:cNvPr id="0" name=""/>
        <dsp:cNvSpPr/>
      </dsp:nvSpPr>
      <dsp:spPr>
        <a:xfrm>
          <a:off x="817" y="104226"/>
          <a:ext cx="1338873" cy="379377"/>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Plan</a:t>
          </a:r>
        </a:p>
      </dsp:txBody>
      <dsp:txXfrm>
        <a:off x="817" y="104226"/>
        <a:ext cx="1244029" cy="379377"/>
      </dsp:txXfrm>
    </dsp:sp>
    <dsp:sp modelId="{A5828CF3-337C-4E7D-9CE2-40B24E4FC72C}">
      <dsp:nvSpPr>
        <dsp:cNvPr id="0" name=""/>
        <dsp:cNvSpPr/>
      </dsp:nvSpPr>
      <dsp:spPr>
        <a:xfrm>
          <a:off x="1071915"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Revue de littérature</a:t>
          </a:r>
        </a:p>
      </dsp:txBody>
      <dsp:txXfrm>
        <a:off x="1261604" y="104226"/>
        <a:ext cx="959496" cy="379377"/>
      </dsp:txXfrm>
    </dsp:sp>
    <dsp:sp modelId="{E1ED6D6F-4EB9-4CE3-8C7A-9F02B6AF8978}">
      <dsp:nvSpPr>
        <dsp:cNvPr id="0" name=""/>
        <dsp:cNvSpPr/>
      </dsp:nvSpPr>
      <dsp:spPr>
        <a:xfrm>
          <a:off x="2143014"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théorique</a:t>
          </a:r>
        </a:p>
      </dsp:txBody>
      <dsp:txXfrm>
        <a:off x="2332703" y="104226"/>
        <a:ext cx="959496" cy="379377"/>
      </dsp:txXfrm>
    </dsp:sp>
    <dsp:sp modelId="{709B3D2F-2E66-4C22-974B-1EC17CCA3060}">
      <dsp:nvSpPr>
        <dsp:cNvPr id="0" name=""/>
        <dsp:cNvSpPr/>
      </dsp:nvSpPr>
      <dsp:spPr>
        <a:xfrm>
          <a:off x="3214112"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Cadre méthodologique</a:t>
          </a:r>
        </a:p>
      </dsp:txBody>
      <dsp:txXfrm>
        <a:off x="3403801" y="104226"/>
        <a:ext cx="959496" cy="379377"/>
      </dsp:txXfrm>
    </dsp:sp>
    <dsp:sp modelId="{25776010-6B68-4CA7-A63E-DDDF799A7DEC}">
      <dsp:nvSpPr>
        <dsp:cNvPr id="0" name=""/>
        <dsp:cNvSpPr/>
      </dsp:nvSpPr>
      <dsp:spPr>
        <a:xfrm>
          <a:off x="4285211" y="104226"/>
          <a:ext cx="1338873" cy="37937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imes New Roman" panose="02020603050405020304" pitchFamily="18" charset="0"/>
              <a:cs typeface="Times New Roman" panose="02020603050405020304" pitchFamily="18" charset="0"/>
            </a:rPr>
            <a:t>Présentation des résultats</a:t>
          </a:r>
        </a:p>
      </dsp:txBody>
      <dsp:txXfrm>
        <a:off x="4474900" y="104226"/>
        <a:ext cx="959496" cy="379377"/>
      </dsp:txXfrm>
    </dsp:sp>
    <dsp:sp modelId="{7760C50B-EE56-4B54-A76C-9664C19225AF}">
      <dsp:nvSpPr>
        <dsp:cNvPr id="0" name=""/>
        <dsp:cNvSpPr/>
      </dsp:nvSpPr>
      <dsp:spPr>
        <a:xfrm>
          <a:off x="5356309" y="104226"/>
          <a:ext cx="1338873" cy="379377"/>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rgbClr val="FFCC00"/>
              </a:solidFill>
              <a:latin typeface="Times New Roman" panose="02020603050405020304" pitchFamily="18" charset="0"/>
              <a:cs typeface="Times New Roman" panose="02020603050405020304" pitchFamily="18" charset="0"/>
            </a:rPr>
            <a:t>Conclusion</a:t>
          </a:r>
        </a:p>
      </dsp:txBody>
      <dsp:txXfrm>
        <a:off x="5545998" y="104226"/>
        <a:ext cx="959496" cy="37937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3426C0D-44AE-974F-8861-34C17AD25848}" type="datetime1">
              <a:rPr lang="fr-FR"/>
              <a:pPr>
                <a:defRPr/>
              </a:pPr>
              <a:t>01/04/2022</a:t>
            </a:fld>
            <a:endParaRPr lang="fr-FR"/>
          </a:p>
        </p:txBody>
      </p:sp>
      <p:sp>
        <p:nvSpPr>
          <p:cNvPr id="4" name="Espace réservé du pied de page 3"/>
          <p:cNvSpPr>
            <a:spLocks noGrp="1"/>
          </p:cNvSpPr>
          <p:nvPr>
            <p:ph type="ftr" sz="quarter" idx="2"/>
          </p:nvPr>
        </p:nvSpPr>
        <p:spPr>
          <a:xfrm>
            <a:off x="0" y="9428163"/>
            <a:ext cx="2944813"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F84C0FE-D37E-214C-92A2-A25F18B2EC3C}" type="slidenum">
              <a:rPr lang="fr-FR"/>
              <a:pPr>
                <a:defRPr/>
              </a:pPr>
              <a:t>‹N°›</a:t>
            </a:fld>
            <a:endParaRPr lang="fr-FR"/>
          </a:p>
        </p:txBody>
      </p:sp>
    </p:spTree>
    <p:extLst>
      <p:ext uri="{BB962C8B-B14F-4D97-AF65-F5344CB8AC3E}">
        <p14:creationId xmlns:p14="http://schemas.microsoft.com/office/powerpoint/2010/main" val="3157480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3" name="Espace réservé de la date 2"/>
          <p:cNvSpPr>
            <a:spLocks noGrp="1"/>
          </p:cNvSpPr>
          <p:nvPr>
            <p:ph type="dt"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9A605DE1-164E-8741-87A1-5E1EDB3BCECF}" type="datetime1">
              <a:rPr lang="fr-FR"/>
              <a:pPr>
                <a:defRPr/>
              </a:pPr>
              <a:t>01/04/2022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4813"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anose="020B0600070205080204" pitchFamily="3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782D6841-3136-674E-B1E2-022F8269EDC0}" type="slidenum">
              <a:rPr lang="fr-FR"/>
              <a:pPr>
                <a:defRPr/>
              </a:pPr>
              <a:t>‹N°›</a:t>
            </a:fld>
            <a:endParaRPr lang="fr-FR"/>
          </a:p>
        </p:txBody>
      </p:sp>
    </p:spTree>
    <p:extLst>
      <p:ext uri="{BB962C8B-B14F-4D97-AF65-F5344CB8AC3E}">
        <p14:creationId xmlns:p14="http://schemas.microsoft.com/office/powerpoint/2010/main" val="36381999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3451" y="756047"/>
            <a:ext cx="3430821" cy="1175955"/>
          </a:xfrm>
          <a:prstGeom prst="rect">
            <a:avLst/>
          </a:prstGeom>
        </p:spPr>
      </p:pic>
      <p:sp>
        <p:nvSpPr>
          <p:cNvPr id="5" name="Rectangle 4"/>
          <p:cNvSpPr/>
          <p:nvPr userDrawn="1"/>
        </p:nvSpPr>
        <p:spPr>
          <a:xfrm>
            <a:off x="317500" y="61913"/>
            <a:ext cx="15319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ctrTitle"/>
          </p:nvPr>
        </p:nvSpPr>
        <p:spPr>
          <a:xfrm>
            <a:off x="685800" y="1762343"/>
            <a:ext cx="7772400" cy="2184110"/>
          </a:xfrm>
          <a:prstGeom prst="rect">
            <a:avLst/>
          </a:prstGeom>
        </p:spPr>
        <p:txBody>
          <a:bodyPr anchor="ctr"/>
          <a:lstStyle>
            <a:lvl1pPr algn="ctr">
              <a:defRPr sz="4000">
                <a:solidFill>
                  <a:srgbClr val="252E44"/>
                </a:solidFill>
              </a:defRPr>
            </a:lvl1pPr>
          </a:lstStyle>
          <a:p>
            <a:r>
              <a:rPr lang="fr-FR"/>
              <a:t>Modifiez le style du titre</a:t>
            </a:r>
            <a:endParaRPr lang="fr-FR" dirty="0"/>
          </a:p>
        </p:txBody>
      </p:sp>
      <p:sp>
        <p:nvSpPr>
          <p:cNvPr id="3" name="Sous-titre 2"/>
          <p:cNvSpPr>
            <a:spLocks noGrp="1"/>
          </p:cNvSpPr>
          <p:nvPr>
            <p:ph type="subTitle" idx="1"/>
          </p:nvPr>
        </p:nvSpPr>
        <p:spPr>
          <a:xfrm>
            <a:off x="1371600" y="3946453"/>
            <a:ext cx="6400800" cy="5652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cxnSp>
        <p:nvCxnSpPr>
          <p:cNvPr id="13" name="Connecteur droit 12"/>
          <p:cNvCxnSpPr>
            <a:stCxn id="2" idx="1"/>
          </p:cNvCxnSpPr>
          <p:nvPr userDrawn="1"/>
        </p:nvCxnSpPr>
        <p:spPr>
          <a:xfrm flipH="1" flipV="1">
            <a:off x="2"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H="1" flipV="1">
            <a:off x="8458201" y="2850357"/>
            <a:ext cx="685799" cy="4042"/>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1" name="Rectangle 10"/>
          <p:cNvSpPr/>
          <p:nvPr userDrawn="1"/>
        </p:nvSpPr>
        <p:spPr>
          <a:xfrm>
            <a:off x="7612062" y="1"/>
            <a:ext cx="1531938" cy="482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8432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457201" y="516014"/>
            <a:ext cx="3008313" cy="871538"/>
          </a:xfrm>
          <a:prstGeom prst="rect">
            <a:avLst/>
          </a:prstGeo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3575050" y="516014"/>
            <a:ext cx="5111750"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1" y="1387552"/>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101ED241-2EF3-2448-8305-7DDC6310DFD4}" type="slidenum">
              <a:rPr lang="fr-FR"/>
              <a:pPr>
                <a:defRPr/>
              </a:pPr>
              <a:t>‹N°›</a:t>
            </a:fld>
            <a:endParaRPr lang="fr-FR" dirty="0"/>
          </a:p>
        </p:txBody>
      </p:sp>
    </p:spTree>
    <p:extLst>
      <p:ext uri="{BB962C8B-B14F-4D97-AF65-F5344CB8AC3E}">
        <p14:creationId xmlns:p14="http://schemas.microsoft.com/office/powerpoint/2010/main" val="340036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6B48FF6B-AE4E-AB4B-9894-DA3A29CB252B}" type="slidenum">
              <a:rPr lang="fr-FR"/>
              <a:pPr>
                <a:defRPr/>
              </a:pPr>
              <a:t>‹N°›</a:t>
            </a:fld>
            <a:endParaRPr lang="fr-FR" dirty="0"/>
          </a:p>
        </p:txBody>
      </p:sp>
      <p:sp>
        <p:nvSpPr>
          <p:cNvPr id="7" name="Rectangle 6"/>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02796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Titre 14"/>
          <p:cNvSpPr>
            <a:spLocks noGrp="1"/>
          </p:cNvSpPr>
          <p:nvPr>
            <p:ph type="title"/>
          </p:nvPr>
        </p:nvSpPr>
        <p:spPr/>
        <p:txBody>
          <a:bodyPr/>
          <a:lstStyle/>
          <a:p>
            <a:r>
              <a:rPr lang="fr-FR"/>
              <a:t>Modifiez le style du titre</a:t>
            </a:r>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3E01F4D6-7F2B-FE4B-9B8A-79743AC18E72}" type="slidenum">
              <a:rPr lang="fr-FR"/>
              <a:pPr>
                <a:defRPr/>
              </a:pPr>
              <a:t>‹N°›</a:t>
            </a:fld>
            <a:endParaRPr lang="fr-FR" dirty="0"/>
          </a:p>
        </p:txBody>
      </p:sp>
    </p:spTree>
    <p:extLst>
      <p:ext uri="{BB962C8B-B14F-4D97-AF65-F5344CB8AC3E}">
        <p14:creationId xmlns:p14="http://schemas.microsoft.com/office/powerpoint/2010/main" val="275760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6" name="Rectangle 5"/>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vertical 2"/>
          <p:cNvSpPr>
            <a:spLocks noGrp="1"/>
          </p:cNvSpPr>
          <p:nvPr>
            <p:ph type="body" orient="vert" idx="1"/>
          </p:nvPr>
        </p:nvSpPr>
        <p:spPr>
          <a:xfrm>
            <a:off x="457200" y="586979"/>
            <a:ext cx="6019800" cy="43886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Titre vertical 19"/>
          <p:cNvSpPr>
            <a:spLocks noGrp="1"/>
          </p:cNvSpPr>
          <p:nvPr>
            <p:ph type="title" orient="vert"/>
          </p:nvPr>
        </p:nvSpPr>
        <p:spPr>
          <a:xfrm>
            <a:off x="6647415" y="586979"/>
            <a:ext cx="1827843" cy="4388644"/>
          </a:xfrm>
        </p:spPr>
        <p:txBody>
          <a:bodyPr vert="eaVert"/>
          <a:lstStyle/>
          <a:p>
            <a:r>
              <a:rPr lang="fr-FR"/>
              <a:t>Modifiez le style du titre</a:t>
            </a:r>
            <a:endParaRPr lang="fr-FR" dirty="0"/>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5DA13332-21D9-6C4F-AB50-7D40A53C185E}" type="slidenum">
              <a:rPr lang="fr-FR"/>
              <a:pPr>
                <a:defRPr/>
              </a:pPr>
              <a:t>‹N°›</a:t>
            </a:fld>
            <a:endParaRPr lang="fr-FR" dirty="0"/>
          </a:p>
        </p:txBody>
      </p:sp>
      <p:cxnSp>
        <p:nvCxnSpPr>
          <p:cNvPr id="7" name="Connecteur droit 6"/>
          <p:cNvCxnSpPr/>
          <p:nvPr userDrawn="1"/>
        </p:nvCxnSpPr>
        <p:spPr>
          <a:xfrm flipV="1">
            <a:off x="8391525" y="337153"/>
            <a:ext cx="0" cy="34171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5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5338" y="1009651"/>
            <a:ext cx="2339340" cy="801837"/>
          </a:xfrm>
          <a:prstGeom prst="rect">
            <a:avLst/>
          </a:prstGeom>
        </p:spPr>
      </p:pic>
      <p:sp>
        <p:nvSpPr>
          <p:cNvPr id="4" name="Espace réservé du pied de page 3"/>
          <p:cNvSpPr txBox="1">
            <a:spLocks noGrp="1"/>
          </p:cNvSpPr>
          <p:nvPr/>
        </p:nvSpPr>
        <p:spPr bwMode="auto">
          <a:xfrm>
            <a:off x="3335338" y="869157"/>
            <a:ext cx="4119562" cy="360760"/>
          </a:xfrm>
          <a:prstGeom prst="rect">
            <a:avLst/>
          </a:prstGeom>
          <a:noFill/>
          <a:ln>
            <a:noFill/>
          </a:ln>
        </p:spPr>
        <p:txBody>
          <a:bodyPr lIns="0" tIns="0" rIns="0" bIns="0" anchor="ctr"/>
          <a:lstStyle>
            <a:lvl1pPr marL="342900" indent="-342900">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000" b="1">
                <a:solidFill>
                  <a:srgbClr val="FFFFFF"/>
                </a:solidFill>
                <a:latin typeface="Verdana" charset="0"/>
                <a:cs typeface="Arial" charset="0"/>
              </a:rPr>
              <a:t>TITRE DE LA PRÉSENTATION</a:t>
            </a:r>
          </a:p>
          <a:p>
            <a:pPr eaLnBrk="1" hangingPunct="1">
              <a:defRPr/>
            </a:pPr>
            <a:r>
              <a:rPr lang="fr-FR" sz="1000" b="1">
                <a:solidFill>
                  <a:srgbClr val="FFFFFF"/>
                </a:solidFill>
                <a:latin typeface="Verdana" charset="0"/>
                <a:cs typeface="Arial" charset="0"/>
              </a:rPr>
              <a:t>&gt; TITRE DE LA PARTIE</a:t>
            </a:r>
          </a:p>
        </p:txBody>
      </p:sp>
      <p:cxnSp>
        <p:nvCxnSpPr>
          <p:cNvPr id="5" name="Connecteur droit 4"/>
          <p:cNvCxnSpPr/>
          <p:nvPr userDrawn="1"/>
        </p:nvCxnSpPr>
        <p:spPr>
          <a:xfrm flipH="1">
            <a:off x="0" y="2850356"/>
            <a:ext cx="9144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7500" y="61913"/>
            <a:ext cx="1582738" cy="42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space réservé du texte 2"/>
          <p:cNvSpPr>
            <a:spLocks noGrp="1"/>
          </p:cNvSpPr>
          <p:nvPr>
            <p:ph type="body" idx="1"/>
          </p:nvPr>
        </p:nvSpPr>
        <p:spPr>
          <a:xfrm>
            <a:off x="722313" y="3087144"/>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2" name="Titre 1"/>
          <p:cNvSpPr>
            <a:spLocks noGrp="1"/>
          </p:cNvSpPr>
          <p:nvPr>
            <p:ph type="title"/>
          </p:nvPr>
        </p:nvSpPr>
        <p:spPr>
          <a:xfrm>
            <a:off x="722313" y="2179746"/>
            <a:ext cx="7772400" cy="1354970"/>
          </a:xfrm>
          <a:prstGeom prst="rect">
            <a:avLst/>
          </a:prstGeom>
        </p:spPr>
        <p:txBody>
          <a:bodyPr>
            <a:normAutofit/>
          </a:bodyPr>
          <a:lstStyle>
            <a:lvl1pPr algn="ctr">
              <a:defRPr sz="4000" b="1" cap="none"/>
            </a:lvl1pPr>
          </a:lstStyle>
          <a:p>
            <a:r>
              <a:rPr lang="fr-FR"/>
              <a:t>Modifiez le style du titre</a:t>
            </a:r>
            <a:endParaRPr lang="fr-FR" dirty="0"/>
          </a:p>
        </p:txBody>
      </p:sp>
      <p:sp>
        <p:nvSpPr>
          <p:cNvPr id="8" name="Espace réservé du pied de page 14"/>
          <p:cNvSpPr>
            <a:spLocks noGrp="1"/>
          </p:cNvSpPr>
          <p:nvPr>
            <p:ph type="ftr" sz="quarter" idx="10"/>
          </p:nvPr>
        </p:nvSpPr>
        <p:spPr>
          <a:xfrm>
            <a:off x="1738314" y="127398"/>
            <a:ext cx="5667375" cy="301228"/>
          </a:xfrm>
        </p:spPr>
        <p:txBody>
          <a:bodyPr/>
          <a:lstStyle>
            <a:lvl1pPr algn="ctr">
              <a:defRPr/>
            </a:lvl1pPr>
          </a:lstStyle>
          <a:p>
            <a:pPr>
              <a:defRPr/>
            </a:pPr>
            <a:endParaRPr lang="fr-FR" dirty="0"/>
          </a:p>
        </p:txBody>
      </p:sp>
      <p:sp>
        <p:nvSpPr>
          <p:cNvPr id="9" name="Espace réservé du numéro de diapositive 15"/>
          <p:cNvSpPr>
            <a:spLocks noGrp="1"/>
          </p:cNvSpPr>
          <p:nvPr>
            <p:ph type="sldNum" sz="quarter" idx="11"/>
          </p:nvPr>
        </p:nvSpPr>
        <p:spPr/>
        <p:txBody>
          <a:bodyPr/>
          <a:lstStyle>
            <a:lvl1pPr>
              <a:defRPr/>
            </a:lvl1pPr>
          </a:lstStyle>
          <a:p>
            <a:pPr>
              <a:defRPr/>
            </a:pPr>
            <a:fld id="{721F9160-95F5-3A43-8F66-4DB16E9435EB}" type="slidenum">
              <a:rPr lang="fr-FR"/>
              <a:pPr>
                <a:defRPr/>
              </a:pPr>
              <a:t>‹N°›</a:t>
            </a:fld>
            <a:endParaRPr lang="fr-FR" dirty="0"/>
          </a:p>
        </p:txBody>
      </p:sp>
      <p:sp>
        <p:nvSpPr>
          <p:cNvPr id="12" name="Rectangle 11"/>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05349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a:t>Modifiez le style du titre</a:t>
            </a:r>
            <a:endParaRPr lang="fr-FR" dirty="0"/>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DE0F2CC0-D350-5C4F-A4A1-968702356872}" type="slidenum">
              <a:rPr lang="fr-FR"/>
              <a:pPr>
                <a:defRPr/>
              </a:pPr>
              <a:t>‹N°›</a:t>
            </a:fld>
            <a:endParaRPr lang="fr-FR" dirty="0"/>
          </a:p>
        </p:txBody>
      </p:sp>
    </p:spTree>
    <p:extLst>
      <p:ext uri="{BB962C8B-B14F-4D97-AF65-F5344CB8AC3E}">
        <p14:creationId xmlns:p14="http://schemas.microsoft.com/office/powerpoint/2010/main" val="206245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itre 12"/>
          <p:cNvSpPr>
            <a:spLocks noGrp="1"/>
          </p:cNvSpPr>
          <p:nvPr>
            <p:ph type="title"/>
          </p:nvPr>
        </p:nvSpPr>
        <p:spPr/>
        <p:txBody>
          <a:bodyPr/>
          <a:lstStyle/>
          <a:p>
            <a:r>
              <a:rPr lang="fr-FR"/>
              <a:t>Modifiez le style du titre</a:t>
            </a:r>
          </a:p>
        </p:txBody>
      </p:sp>
      <p:sp>
        <p:nvSpPr>
          <p:cNvPr id="4" name="Espace réservé du pied de page 11"/>
          <p:cNvSpPr>
            <a:spLocks noGrp="1"/>
          </p:cNvSpPr>
          <p:nvPr>
            <p:ph type="ftr" sz="quarter" idx="10"/>
          </p:nvPr>
        </p:nvSpPr>
        <p:spPr/>
        <p:txBody>
          <a:bodyPr/>
          <a:lstStyle>
            <a:lvl1pPr>
              <a:defRPr/>
            </a:lvl1pPr>
          </a:lstStyle>
          <a:p>
            <a:pPr>
              <a:defRPr/>
            </a:pPr>
            <a:endParaRPr lang="fr-FR" dirty="0"/>
          </a:p>
        </p:txBody>
      </p:sp>
      <p:sp>
        <p:nvSpPr>
          <p:cNvPr id="5" name="Espace réservé du numéro de diapositive 12"/>
          <p:cNvSpPr>
            <a:spLocks noGrp="1"/>
          </p:cNvSpPr>
          <p:nvPr>
            <p:ph type="sldNum" sz="quarter" idx="11"/>
          </p:nvPr>
        </p:nvSpPr>
        <p:spPr/>
        <p:txBody>
          <a:bodyPr/>
          <a:lstStyle>
            <a:lvl1pPr>
              <a:defRPr/>
            </a:lvl1pPr>
          </a:lstStyle>
          <a:p>
            <a:pPr>
              <a:defRPr/>
            </a:pPr>
            <a:fld id="{1105F73E-D302-7A49-9D49-5CFFB39DEAD8}" type="slidenum">
              <a:rPr lang="fr-FR"/>
              <a:pPr>
                <a:defRPr/>
              </a:pPr>
              <a:t>‹N°›</a:t>
            </a:fld>
            <a:endParaRPr lang="fr-FR" dirty="0"/>
          </a:p>
        </p:txBody>
      </p:sp>
    </p:spTree>
    <p:extLst>
      <p:ext uri="{BB962C8B-B14F-4D97-AF65-F5344CB8AC3E}">
        <p14:creationId xmlns:p14="http://schemas.microsoft.com/office/powerpoint/2010/main" val="393674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a:t>Modifiez le style du titre</a:t>
            </a:r>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64907555-CBA5-0047-88BE-4AF3BB82ECE4}" type="slidenum">
              <a:rPr lang="fr-FR"/>
              <a:pPr>
                <a:defRPr/>
              </a:pPr>
              <a:t>‹N°›</a:t>
            </a:fld>
            <a:endParaRPr lang="fr-FR" dirty="0"/>
          </a:p>
        </p:txBody>
      </p:sp>
    </p:spTree>
    <p:extLst>
      <p:ext uri="{BB962C8B-B14F-4D97-AF65-F5344CB8AC3E}">
        <p14:creationId xmlns:p14="http://schemas.microsoft.com/office/powerpoint/2010/main" val="36395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1" y="1200151"/>
            <a:ext cx="3741969" cy="3394472"/>
          </a:xfrm>
        </p:spPr>
        <p:txBody>
          <a:bodyPr lIns="0" t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1" y="1200151"/>
            <a:ext cx="3741969" cy="3394472"/>
          </a:xfrm>
        </p:spPr>
        <p:txBody>
          <a:bodyPr lIns="0" rIns="0" bIns="0">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Titre 15"/>
          <p:cNvSpPr>
            <a:spLocks noGrp="1"/>
          </p:cNvSpPr>
          <p:nvPr>
            <p:ph type="title"/>
          </p:nvPr>
        </p:nvSpPr>
        <p:spPr/>
        <p:txBody>
          <a:bodyPr/>
          <a:lstStyle/>
          <a:p>
            <a:r>
              <a:rPr lang="fr-FR"/>
              <a:t>Modifiez le style du titre</a:t>
            </a:r>
          </a:p>
        </p:txBody>
      </p:sp>
      <p:sp>
        <p:nvSpPr>
          <p:cNvPr id="5" name="Espace réservé du pied de page 11"/>
          <p:cNvSpPr>
            <a:spLocks noGrp="1"/>
          </p:cNvSpPr>
          <p:nvPr>
            <p:ph type="ftr" sz="quarter" idx="10"/>
          </p:nvPr>
        </p:nvSpPr>
        <p:spPr/>
        <p:txBody>
          <a:bodyPr/>
          <a:lstStyle>
            <a:lvl1pPr>
              <a:defRPr/>
            </a:lvl1pPr>
          </a:lstStyle>
          <a:p>
            <a:pPr>
              <a:defRPr/>
            </a:pPr>
            <a:endParaRPr lang="fr-FR" dirty="0"/>
          </a:p>
        </p:txBody>
      </p:sp>
      <p:sp>
        <p:nvSpPr>
          <p:cNvPr id="6" name="Espace réservé du numéro de diapositive 12"/>
          <p:cNvSpPr>
            <a:spLocks noGrp="1"/>
          </p:cNvSpPr>
          <p:nvPr>
            <p:ph type="sldNum" sz="quarter" idx="11"/>
          </p:nvPr>
        </p:nvSpPr>
        <p:spPr/>
        <p:txBody>
          <a:bodyPr/>
          <a:lstStyle>
            <a:lvl1pPr>
              <a:defRPr/>
            </a:lvl1pPr>
          </a:lstStyle>
          <a:p>
            <a:pPr>
              <a:defRPr/>
            </a:pPr>
            <a:fld id="{FA3E08B6-E9BE-D942-B2DA-2F979D281752}" type="slidenum">
              <a:rPr lang="fr-FR"/>
              <a:pPr>
                <a:defRPr/>
              </a:pPr>
              <a:t>‹N°›</a:t>
            </a:fld>
            <a:endParaRPr lang="fr-FR" dirty="0"/>
          </a:p>
        </p:txBody>
      </p:sp>
    </p:spTree>
    <p:extLst>
      <p:ext uri="{BB962C8B-B14F-4D97-AF65-F5344CB8AC3E}">
        <p14:creationId xmlns:p14="http://schemas.microsoft.com/office/powerpoint/2010/main" val="141626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Titre 20"/>
          <p:cNvSpPr>
            <a:spLocks noGrp="1"/>
          </p:cNvSpPr>
          <p:nvPr>
            <p:ph type="title"/>
          </p:nvPr>
        </p:nvSpPr>
        <p:spPr/>
        <p:txBody>
          <a:bodyPr/>
          <a:lstStyle/>
          <a:p>
            <a:r>
              <a:rPr lang="fr-FR"/>
              <a:t>Modifiez le style du titre</a:t>
            </a:r>
          </a:p>
        </p:txBody>
      </p:sp>
      <p:sp>
        <p:nvSpPr>
          <p:cNvPr id="7" name="Espace réservé du pied de page 11"/>
          <p:cNvSpPr>
            <a:spLocks noGrp="1"/>
          </p:cNvSpPr>
          <p:nvPr>
            <p:ph type="ftr" sz="quarter" idx="10"/>
          </p:nvPr>
        </p:nvSpPr>
        <p:spPr/>
        <p:txBody>
          <a:bodyPr/>
          <a:lstStyle>
            <a:lvl1pPr>
              <a:defRPr/>
            </a:lvl1pPr>
          </a:lstStyle>
          <a:p>
            <a:pPr>
              <a:defRPr/>
            </a:pPr>
            <a:endParaRPr lang="fr-FR" dirty="0"/>
          </a:p>
        </p:txBody>
      </p:sp>
      <p:sp>
        <p:nvSpPr>
          <p:cNvPr id="8" name="Espace réservé du numéro de diapositive 12"/>
          <p:cNvSpPr>
            <a:spLocks noGrp="1"/>
          </p:cNvSpPr>
          <p:nvPr>
            <p:ph type="sldNum" sz="quarter" idx="11"/>
          </p:nvPr>
        </p:nvSpPr>
        <p:spPr/>
        <p:txBody>
          <a:bodyPr/>
          <a:lstStyle>
            <a:lvl1pPr>
              <a:defRPr/>
            </a:lvl1pPr>
          </a:lstStyle>
          <a:p>
            <a:pPr>
              <a:defRPr/>
            </a:pPr>
            <a:fld id="{A14FB542-72F1-AF43-9406-37DC7932295C}" type="slidenum">
              <a:rPr lang="fr-FR"/>
              <a:pPr>
                <a:defRPr/>
              </a:pPr>
              <a:t>‹N°›</a:t>
            </a:fld>
            <a:endParaRPr lang="fr-FR" dirty="0"/>
          </a:p>
        </p:txBody>
      </p:sp>
    </p:spTree>
    <p:extLst>
      <p:ext uri="{BB962C8B-B14F-4D97-AF65-F5344CB8AC3E}">
        <p14:creationId xmlns:p14="http://schemas.microsoft.com/office/powerpoint/2010/main" val="172821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a:t>Modifiez le style du titre</a:t>
            </a:r>
          </a:p>
        </p:txBody>
      </p:sp>
      <p:sp>
        <p:nvSpPr>
          <p:cNvPr id="3" name="Espace réservé du pied de page 11"/>
          <p:cNvSpPr>
            <a:spLocks noGrp="1"/>
          </p:cNvSpPr>
          <p:nvPr>
            <p:ph type="ftr" sz="quarter" idx="10"/>
          </p:nvPr>
        </p:nvSpPr>
        <p:spPr/>
        <p:txBody>
          <a:bodyPr/>
          <a:lstStyle>
            <a:lvl1pPr>
              <a:defRPr/>
            </a:lvl1pPr>
          </a:lstStyle>
          <a:p>
            <a:pPr>
              <a:defRPr/>
            </a:pPr>
            <a:endParaRPr lang="fr-FR" dirty="0"/>
          </a:p>
        </p:txBody>
      </p:sp>
      <p:sp>
        <p:nvSpPr>
          <p:cNvPr id="4" name="Espace réservé du numéro de diapositive 12"/>
          <p:cNvSpPr>
            <a:spLocks noGrp="1"/>
          </p:cNvSpPr>
          <p:nvPr>
            <p:ph type="sldNum" sz="quarter" idx="11"/>
          </p:nvPr>
        </p:nvSpPr>
        <p:spPr/>
        <p:txBody>
          <a:bodyPr/>
          <a:lstStyle>
            <a:lvl1pPr>
              <a:defRPr/>
            </a:lvl1pPr>
          </a:lstStyle>
          <a:p>
            <a:pPr>
              <a:defRPr/>
            </a:pPr>
            <a:fld id="{9EB8FC03-F3A1-944C-90A9-4E4D12AE8EC4}" type="slidenum">
              <a:rPr lang="fr-FR"/>
              <a:pPr>
                <a:defRPr/>
              </a:pPr>
              <a:t>‹N°›</a:t>
            </a:fld>
            <a:endParaRPr lang="fr-FR" dirty="0"/>
          </a:p>
        </p:txBody>
      </p:sp>
    </p:spTree>
    <p:extLst>
      <p:ext uri="{BB962C8B-B14F-4D97-AF65-F5344CB8AC3E}">
        <p14:creationId xmlns:p14="http://schemas.microsoft.com/office/powerpoint/2010/main" val="34462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1"/>
          <p:cNvSpPr>
            <a:spLocks noGrp="1"/>
          </p:cNvSpPr>
          <p:nvPr>
            <p:ph type="ftr" sz="quarter" idx="10"/>
          </p:nvPr>
        </p:nvSpPr>
        <p:spPr/>
        <p:txBody>
          <a:bodyPr/>
          <a:lstStyle>
            <a:lvl1pPr>
              <a:defRPr/>
            </a:lvl1pPr>
          </a:lstStyle>
          <a:p>
            <a:pPr>
              <a:defRPr/>
            </a:pPr>
            <a:endParaRPr lang="fr-FR" dirty="0"/>
          </a:p>
        </p:txBody>
      </p:sp>
      <p:sp>
        <p:nvSpPr>
          <p:cNvPr id="3" name="Espace réservé du numéro de diapositive 12"/>
          <p:cNvSpPr>
            <a:spLocks noGrp="1"/>
          </p:cNvSpPr>
          <p:nvPr>
            <p:ph type="sldNum" sz="quarter" idx="11"/>
          </p:nvPr>
        </p:nvSpPr>
        <p:spPr/>
        <p:txBody>
          <a:bodyPr/>
          <a:lstStyle>
            <a:lvl1pPr>
              <a:defRPr/>
            </a:lvl1pPr>
          </a:lstStyle>
          <a:p>
            <a:pPr>
              <a:defRPr/>
            </a:pPr>
            <a:fld id="{BA74C39F-01C2-E142-A242-98DFD306E142}" type="slidenum">
              <a:rPr lang="fr-FR"/>
              <a:pPr>
                <a:defRPr/>
              </a:pPr>
              <a:t>‹N°›</a:t>
            </a:fld>
            <a:endParaRPr lang="fr-FR" dirty="0"/>
          </a:p>
        </p:txBody>
      </p:sp>
      <p:sp>
        <p:nvSpPr>
          <p:cNvPr id="4" name="Rectangle 3"/>
          <p:cNvSpPr/>
          <p:nvPr userDrawn="1"/>
        </p:nvSpPr>
        <p:spPr>
          <a:xfrm>
            <a:off x="-1" y="545902"/>
            <a:ext cx="685801" cy="2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355940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109245"/>
            <a:ext cx="1013715" cy="347463"/>
          </a:xfrm>
          <a:prstGeom prst="rect">
            <a:avLst/>
          </a:prstGeom>
        </p:spPr>
      </p:pic>
      <p:grpSp>
        <p:nvGrpSpPr>
          <p:cNvPr id="22" name="Group 9"/>
          <p:cNvGrpSpPr>
            <a:grpSpLocks/>
          </p:cNvGrpSpPr>
          <p:nvPr/>
        </p:nvGrpSpPr>
        <p:grpSpPr bwMode="auto">
          <a:xfrm rot="5400000">
            <a:off x="-1550350" y="2271396"/>
            <a:ext cx="4436475" cy="1007314"/>
            <a:chOff x="3353" y="7829"/>
            <a:chExt cx="5198" cy="1180"/>
          </a:xfrm>
          <a:solidFill>
            <a:srgbClr val="E7E8E8"/>
          </a:solidFill>
        </p:grpSpPr>
        <p:sp>
          <p:nvSpPr>
            <p:cNvPr id="23" name="Freeform 10"/>
            <p:cNvSpPr>
              <a:spLocks/>
            </p:cNvSpPr>
            <p:nvPr/>
          </p:nvSpPr>
          <p:spPr bwMode="auto">
            <a:xfrm>
              <a:off x="3353"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p>
          </p:txBody>
        </p:sp>
        <p:sp>
          <p:nvSpPr>
            <p:cNvPr id="24" name="Freeform 11"/>
            <p:cNvSpPr>
              <a:spLocks/>
            </p:cNvSpPr>
            <p:nvPr/>
          </p:nvSpPr>
          <p:spPr bwMode="auto">
            <a:xfrm>
              <a:off x="3353"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p>
          </p:txBody>
        </p:sp>
      </p:grpSp>
      <p:sp>
        <p:nvSpPr>
          <p:cNvPr id="1027" name="Espace réservé du texte 2"/>
          <p:cNvSpPr>
            <a:spLocks noGrp="1"/>
          </p:cNvSpPr>
          <p:nvPr>
            <p:ph type="body" idx="1"/>
          </p:nvPr>
        </p:nvSpPr>
        <p:spPr bwMode="auto">
          <a:xfrm>
            <a:off x="1062046" y="1200151"/>
            <a:ext cx="7624753"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11"/>
          <p:cNvSpPr>
            <a:spLocks noGrp="1"/>
          </p:cNvSpPr>
          <p:nvPr>
            <p:ph type="ftr" sz="quarter" idx="3"/>
          </p:nvPr>
        </p:nvSpPr>
        <p:spPr>
          <a:xfrm>
            <a:off x="1691266" y="128587"/>
            <a:ext cx="6664768" cy="301229"/>
          </a:xfrm>
          <a:prstGeom prst="rect">
            <a:avLst/>
          </a:prstGeom>
        </p:spPr>
        <p:txBody>
          <a:bodyPr vert="horz" wrap="square" lIns="91440" tIns="45720" rIns="91440" bIns="45720" numCol="1" anchor="ctr" anchorCtr="0" compatLnSpc="1">
            <a:prstTxWarp prst="textNoShape">
              <a:avLst/>
            </a:prstTxWarp>
          </a:bodyPr>
          <a:lstStyle>
            <a:lvl1pPr marL="0" marR="0" indent="0" algn="l" defTabSz="457200" rtl="0" eaLnBrk="1" fontAlgn="base" latinLnBrk="0" hangingPunct="1">
              <a:lnSpc>
                <a:spcPct val="100000"/>
              </a:lnSpc>
              <a:spcBef>
                <a:spcPct val="0"/>
              </a:spcBef>
              <a:spcAft>
                <a:spcPct val="0"/>
              </a:spcAft>
              <a:buClrTx/>
              <a:buSzTx/>
              <a:buFontTx/>
              <a:buNone/>
              <a:tabLst/>
              <a:defRPr sz="1000" b="0">
                <a:solidFill>
                  <a:schemeClr val="bg1">
                    <a:lumMod val="50000"/>
                  </a:schemeClr>
                </a:solidFill>
                <a:latin typeface="Verdana"/>
                <a:cs typeface="Verdana"/>
              </a:defRPr>
            </a:lvl1pPr>
          </a:lstStyle>
          <a:p>
            <a:pPr>
              <a:defRPr/>
            </a:pPr>
            <a:endParaRPr lang="fr-FR" dirty="0"/>
          </a:p>
        </p:txBody>
      </p:sp>
      <p:sp>
        <p:nvSpPr>
          <p:cNvPr id="5" name="Ellipse 4"/>
          <p:cNvSpPr>
            <a:spLocks/>
          </p:cNvSpPr>
          <p:nvPr/>
        </p:nvSpPr>
        <p:spPr>
          <a:xfrm>
            <a:off x="8479987" y="178317"/>
            <a:ext cx="214824" cy="216000"/>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 name="Espace réservé du numéro de diapositive 12"/>
          <p:cNvSpPr>
            <a:spLocks noGrp="1"/>
          </p:cNvSpPr>
          <p:nvPr>
            <p:ph type="sldNum" sz="quarter" idx="4"/>
          </p:nvPr>
        </p:nvSpPr>
        <p:spPr>
          <a:xfrm>
            <a:off x="8356034" y="225029"/>
            <a:ext cx="454025" cy="10596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a:solidFill>
                  <a:schemeClr val="bg1"/>
                </a:solidFill>
                <a:latin typeface="Arial"/>
                <a:cs typeface="Arial"/>
              </a:defRPr>
            </a:lvl1pPr>
          </a:lstStyle>
          <a:p>
            <a:pPr>
              <a:defRPr/>
            </a:pPr>
            <a:fld id="{6B5D263F-7ACE-9740-9441-ACD31CB0F002}" type="slidenum">
              <a:rPr lang="fr-FR"/>
              <a:pPr>
                <a:defRPr/>
              </a:pPr>
              <a:t>‹N°›</a:t>
            </a:fld>
            <a:endParaRPr lang="fr-FR" dirty="0"/>
          </a:p>
        </p:txBody>
      </p:sp>
      <p:cxnSp>
        <p:nvCxnSpPr>
          <p:cNvPr id="9" name="Connecteur droit 8"/>
          <p:cNvCxnSpPr/>
          <p:nvPr/>
        </p:nvCxnSpPr>
        <p:spPr>
          <a:xfrm flipV="1">
            <a:off x="8583045" y="0"/>
            <a:ext cx="0" cy="195263"/>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28" name="Espace réservé du titre 9"/>
          <p:cNvSpPr>
            <a:spLocks noGrp="1"/>
          </p:cNvSpPr>
          <p:nvPr>
            <p:ph type="title"/>
          </p:nvPr>
        </p:nvSpPr>
        <p:spPr bwMode="auto">
          <a:xfrm>
            <a:off x="457200" y="608037"/>
            <a:ext cx="8229600" cy="48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dirty="0"/>
              <a:t>Cliquez et modifiez le titre</a:t>
            </a:r>
          </a:p>
        </p:txBody>
      </p:sp>
      <p:cxnSp>
        <p:nvCxnSpPr>
          <p:cNvPr id="15" name="Connecteur droit 14"/>
          <p:cNvCxnSpPr/>
          <p:nvPr/>
        </p:nvCxnSpPr>
        <p:spPr>
          <a:xfrm flipH="1">
            <a:off x="2" y="712805"/>
            <a:ext cx="58543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1351" r:id="rId1"/>
    <p:sldLayoutId id="2147491352" r:id="rId2"/>
    <p:sldLayoutId id="2147491340" r:id="rId3"/>
    <p:sldLayoutId id="2147491353" r:id="rId4"/>
    <p:sldLayoutId id="2147491341" r:id="rId5"/>
    <p:sldLayoutId id="2147491342" r:id="rId6"/>
    <p:sldLayoutId id="2147491343" r:id="rId7"/>
    <p:sldLayoutId id="2147491344" r:id="rId8"/>
    <p:sldLayoutId id="2147491345" r:id="rId9"/>
    <p:sldLayoutId id="2147491346" r:id="rId10"/>
    <p:sldLayoutId id="2147491347" r:id="rId11"/>
    <p:sldLayoutId id="2147491348" r:id="rId12"/>
    <p:sldLayoutId id="2147491349" r:id="rId13"/>
  </p:sldLayoutIdLst>
  <p:hf hdr="0" dt="0"/>
  <p:txStyles>
    <p:titleStyle>
      <a:lvl1pPr algn="l" defTabSz="457200" rtl="0" eaLnBrk="1" fontAlgn="base" hangingPunct="1">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eaLnBrk="1" fontAlgn="base" hangingPunct="1">
        <a:spcBef>
          <a:spcPct val="0"/>
        </a:spcBef>
        <a:spcAft>
          <a:spcPct val="0"/>
        </a:spcAft>
        <a:defRPr sz="2600" b="1">
          <a:solidFill>
            <a:srgbClr val="2663B4"/>
          </a:solidFill>
          <a:latin typeface="Verdana" charset="0"/>
          <a:ea typeface="ＭＳ Ｐゴシック" charset="-128"/>
        </a:defRPr>
      </a:lvl6pPr>
      <a:lvl7pPr marL="914400" algn="l" defTabSz="457200" rtl="0" eaLnBrk="1" fontAlgn="base" hangingPunct="1">
        <a:spcBef>
          <a:spcPct val="0"/>
        </a:spcBef>
        <a:spcAft>
          <a:spcPct val="0"/>
        </a:spcAft>
        <a:defRPr sz="2600" b="1">
          <a:solidFill>
            <a:srgbClr val="2663B4"/>
          </a:solidFill>
          <a:latin typeface="Verdana" charset="0"/>
          <a:ea typeface="ＭＳ Ｐゴシック" charset="-128"/>
        </a:defRPr>
      </a:lvl7pPr>
      <a:lvl8pPr marL="1371600" algn="l" defTabSz="457200" rtl="0" eaLnBrk="1" fontAlgn="base" hangingPunct="1">
        <a:spcBef>
          <a:spcPct val="0"/>
        </a:spcBef>
        <a:spcAft>
          <a:spcPct val="0"/>
        </a:spcAft>
        <a:defRPr sz="2600" b="1">
          <a:solidFill>
            <a:srgbClr val="2663B4"/>
          </a:solidFill>
          <a:latin typeface="Verdana" charset="0"/>
          <a:ea typeface="ＭＳ Ｐゴシック" charset="-128"/>
        </a:defRPr>
      </a:lvl8pPr>
      <a:lvl9pPr marL="1828800" algn="l" defTabSz="457200" rtl="0" eaLnBrk="1" fontAlgn="base" hangingPunct="1">
        <a:spcBef>
          <a:spcPct val="0"/>
        </a:spcBef>
        <a:spcAft>
          <a:spcPct val="0"/>
        </a:spcAft>
        <a:defRPr sz="2600" b="1">
          <a:solidFill>
            <a:srgbClr val="2663B4"/>
          </a:solidFill>
          <a:latin typeface="Verdana" charset="0"/>
          <a:ea typeface="ＭＳ Ｐゴシック" charset="-128"/>
        </a:defRPr>
      </a:lvl9pPr>
    </p:titleStyle>
    <p:bodyStyle>
      <a:lvl1pPr marL="0" indent="0" algn="l" defTabSz="457200" rtl="0" eaLnBrk="1" fontAlgn="base" hangingPunct="1">
        <a:spcBef>
          <a:spcPct val="20000"/>
        </a:spcBef>
        <a:spcAft>
          <a:spcPct val="0"/>
        </a:spcAft>
        <a:buFont typeface="Arial" charset="0"/>
        <a:buNone/>
        <a:defRPr sz="1400" b="0" kern="1200">
          <a:solidFill>
            <a:schemeClr val="tx1"/>
          </a:solidFill>
          <a:latin typeface="Arial"/>
          <a:ea typeface="ＭＳ Ｐゴシック" charset="-128"/>
          <a:cs typeface="Arial"/>
        </a:defRPr>
      </a:lvl1pPr>
      <a:lvl2pPr marL="914400" indent="-457200" algn="l" defTabSz="457200" rtl="0" eaLnBrk="1" fontAlgn="base" hangingPunct="1">
        <a:spcBef>
          <a:spcPct val="20000"/>
        </a:spcBef>
        <a:spcAft>
          <a:spcPct val="0"/>
        </a:spcAft>
        <a:buClr>
          <a:srgbClr val="AFB1A5"/>
        </a:buClr>
        <a:buSzPct val="100000"/>
        <a:buFont typeface="Wingdings" charset="2"/>
        <a:buChar char=""/>
        <a:defRPr sz="1400" kern="1200">
          <a:solidFill>
            <a:schemeClr val="tx1"/>
          </a:solidFill>
          <a:latin typeface="Arial"/>
          <a:ea typeface="ＭＳ Ｐゴシック" charset="-128"/>
          <a:cs typeface="Arial"/>
        </a:defRPr>
      </a:lvl2pPr>
      <a:lvl3pPr marL="1200150" indent="-285750" algn="l" defTabSz="457200" rtl="0" eaLnBrk="1" fontAlgn="base" hangingPunct="1">
        <a:spcBef>
          <a:spcPct val="20000"/>
        </a:spcBef>
        <a:spcAft>
          <a:spcPct val="0"/>
        </a:spcAft>
        <a:buClr>
          <a:srgbClr val="AFB1A5"/>
        </a:buClr>
        <a:buSzPct val="130000"/>
        <a:buFont typeface="Arial"/>
        <a:buChar char="•"/>
        <a:defRPr sz="1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AFB1A5"/>
        </a:buClr>
        <a:buSzPct val="100000"/>
        <a:buFont typeface="Lucida Grande"/>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AFB1A5"/>
        </a:buClr>
        <a:buSzPct val="90000"/>
        <a:buFont typeface="Lucida Grande"/>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openxmlformats.org/officeDocument/2006/relationships/image" Target="../media/image10.png"/><Relationship Id="rId5" Type="http://schemas.openxmlformats.org/officeDocument/2006/relationships/diagramColors" Target="../diagrams/colors7.xml"/><Relationship Id="rId10" Type="http://schemas.openxmlformats.org/officeDocument/2006/relationships/image" Target="../media/image9.svg"/><Relationship Id="rId4" Type="http://schemas.openxmlformats.org/officeDocument/2006/relationships/diagramQuickStyle" Target="../diagrams/quickStyle7.xml"/><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53579"/>
            <a:ext cx="7772400" cy="2184110"/>
          </a:xfrm>
        </p:spPr>
        <p:txBody>
          <a:bodyPr/>
          <a:lstStyle/>
          <a:p>
            <a:br>
              <a:rPr lang="fr-FR" sz="1800" dirty="0">
                <a:effectLst/>
                <a:latin typeface="Times New Roman" panose="02020603050405020304" pitchFamily="18" charset="0"/>
                <a:cs typeface="Times New Roman" panose="02020603050405020304" pitchFamily="18" charset="0"/>
              </a:rPr>
            </a:br>
            <a:br>
              <a:rPr lang="fr-FR" sz="1800" dirty="0">
                <a:effectLst/>
                <a:latin typeface="Times New Roman" panose="02020603050405020304" pitchFamily="18" charset="0"/>
                <a:cs typeface="Times New Roman" panose="02020603050405020304" pitchFamily="18" charset="0"/>
              </a:rPr>
            </a:br>
            <a:br>
              <a:rPr lang="fr-FR" sz="1800" dirty="0">
                <a:effectLst/>
                <a:latin typeface="Times New Roman" panose="02020603050405020304" pitchFamily="18" charset="0"/>
                <a:cs typeface="Times New Roman" panose="02020603050405020304" pitchFamily="18" charset="0"/>
              </a:rPr>
            </a:br>
            <a:r>
              <a:rPr lang="fr-FR" sz="2000" dirty="0">
                <a:solidFill>
                  <a:schemeClr val="tx2">
                    <a:lumMod val="75000"/>
                  </a:schemeClr>
                </a:solidFill>
                <a:effectLst/>
                <a:latin typeface="Times New Roman" panose="02020603050405020304" pitchFamily="18" charset="0"/>
                <a:cs typeface="Times New Roman" panose="02020603050405020304" pitchFamily="18" charset="0"/>
              </a:rPr>
              <a:t>Et si on n'avait pas tout essayé ? </a:t>
            </a:r>
            <a:br>
              <a:rPr lang="fr-FR" sz="2000" dirty="0">
                <a:solidFill>
                  <a:schemeClr val="tx2">
                    <a:lumMod val="75000"/>
                  </a:schemeClr>
                </a:solidFill>
                <a:effectLst/>
                <a:latin typeface="Times New Roman" panose="02020603050405020304" pitchFamily="18" charset="0"/>
                <a:cs typeface="Times New Roman" panose="02020603050405020304" pitchFamily="18" charset="0"/>
              </a:rPr>
            </a:br>
            <a:r>
              <a:rPr lang="fr-FR" sz="2000" dirty="0">
                <a:solidFill>
                  <a:schemeClr val="tx2">
                    <a:lumMod val="75000"/>
                  </a:schemeClr>
                </a:solidFill>
                <a:effectLst/>
                <a:latin typeface="Times New Roman" panose="02020603050405020304" pitchFamily="18" charset="0"/>
                <a:cs typeface="Times New Roman" panose="02020603050405020304" pitchFamily="18" charset="0"/>
              </a:rPr>
              <a:t>Institutionnalisation de l'expérimentation TZCLD</a:t>
            </a:r>
            <a:endParaRPr lang="fr-FR"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1371600" y="3536934"/>
            <a:ext cx="6400800" cy="565295"/>
          </a:xfrm>
        </p:spPr>
        <p:txBody>
          <a:bodyPr/>
          <a:lstStyle/>
          <a:p>
            <a:r>
              <a:rPr lang="fr-FR" dirty="0">
                <a:solidFill>
                  <a:schemeClr val="accent1">
                    <a:lumMod val="60000"/>
                    <a:lumOff val="40000"/>
                  </a:schemeClr>
                </a:solidFill>
                <a:latin typeface="Times New Roman" panose="02020603050405020304" pitchFamily="18" charset="0"/>
                <a:cs typeface="Times New Roman" panose="02020603050405020304" pitchFamily="18" charset="0"/>
              </a:rPr>
              <a:t>Camille Retsin</a:t>
            </a:r>
          </a:p>
          <a:p>
            <a:r>
              <a:rPr lang="fr-FR" dirty="0">
                <a:solidFill>
                  <a:schemeClr val="accent1">
                    <a:lumMod val="60000"/>
                    <a:lumOff val="40000"/>
                  </a:schemeClr>
                </a:solidFill>
                <a:latin typeface="Times New Roman" panose="02020603050405020304" pitchFamily="18" charset="0"/>
                <a:cs typeface="Times New Roman" panose="02020603050405020304" pitchFamily="18" charset="0"/>
              </a:rPr>
              <a:t>Aix-Marseille Université</a:t>
            </a:r>
          </a:p>
          <a:p>
            <a:r>
              <a:rPr lang="fr-FR" dirty="0">
                <a:solidFill>
                  <a:schemeClr val="accent1">
                    <a:lumMod val="60000"/>
                    <a:lumOff val="40000"/>
                  </a:schemeClr>
                </a:solidFill>
                <a:latin typeface="Times New Roman" panose="02020603050405020304" pitchFamily="18" charset="0"/>
                <a:cs typeface="Times New Roman" panose="02020603050405020304" pitchFamily="18" charset="0"/>
              </a:rPr>
              <a:t>Laboratoire d’économie et de Sociologie du travail</a:t>
            </a:r>
          </a:p>
        </p:txBody>
      </p:sp>
      <p:sp>
        <p:nvSpPr>
          <p:cNvPr id="4" name="Espace réservé du numéro de diapositive 3"/>
          <p:cNvSpPr>
            <a:spLocks noGrp="1"/>
          </p:cNvSpPr>
          <p:nvPr>
            <p:ph type="sldNum" sz="quarter" idx="4294967295"/>
          </p:nvPr>
        </p:nvSpPr>
        <p:spPr>
          <a:xfrm>
            <a:off x="8356034" y="225029"/>
            <a:ext cx="454025" cy="105965"/>
          </a:xfrm>
        </p:spPr>
        <p:txBody>
          <a:bodyPr/>
          <a:lstStyle/>
          <a:p>
            <a:pPr>
              <a:defRPr/>
            </a:pPr>
            <a:fld id="{FFD1EE9B-3B4B-FA4C-A80D-5BB5E5798D7C}" type="slidenum">
              <a:rPr lang="fr-FR" smtClean="0"/>
              <a:pPr>
                <a:defRPr/>
              </a:pPr>
              <a:t>1</a:t>
            </a:fld>
            <a:endParaRPr lang="fr-FR"/>
          </a:p>
        </p:txBody>
      </p:sp>
      <p:pic>
        <p:nvPicPr>
          <p:cNvPr id="14" name="Image 13">
            <a:extLst>
              <a:ext uri="{FF2B5EF4-FFF2-40B4-BE49-F238E27FC236}">
                <a16:creationId xmlns:a16="http://schemas.microsoft.com/office/drawing/2014/main" id="{3ECC0640-1F08-439C-A00E-3C9EAA3E2E57}"/>
              </a:ext>
            </a:extLst>
          </p:cNvPr>
          <p:cNvPicPr>
            <a:picLocks noChangeAspect="1"/>
          </p:cNvPicPr>
          <p:nvPr/>
        </p:nvPicPr>
        <p:blipFill>
          <a:blip r:embed="rId2"/>
          <a:stretch>
            <a:fillRect/>
          </a:stretch>
        </p:blipFill>
        <p:spPr>
          <a:xfrm>
            <a:off x="1240127" y="4360274"/>
            <a:ext cx="1598162" cy="740461"/>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430684CA-1732-4FDB-A47A-058A928CCFCE}"/>
              </a:ext>
            </a:extLst>
          </p:cNvPr>
          <p:cNvPicPr>
            <a:picLocks noChangeAspect="1"/>
          </p:cNvPicPr>
          <p:nvPr/>
        </p:nvPicPr>
        <p:blipFill>
          <a:blip r:embed="rId3"/>
          <a:stretch>
            <a:fillRect/>
          </a:stretch>
        </p:blipFill>
        <p:spPr>
          <a:xfrm>
            <a:off x="3990203" y="4411339"/>
            <a:ext cx="1163594" cy="671274"/>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E1286E9D-AF04-43BD-A35C-E6532924ABEE}"/>
              </a:ext>
            </a:extLst>
          </p:cNvPr>
          <p:cNvPicPr>
            <a:picLocks noChangeAspect="1"/>
          </p:cNvPicPr>
          <p:nvPr/>
        </p:nvPicPr>
        <p:blipFill>
          <a:blip r:embed="rId4"/>
          <a:stretch>
            <a:fillRect/>
          </a:stretch>
        </p:blipFill>
        <p:spPr>
          <a:xfrm>
            <a:off x="7002626" y="4395676"/>
            <a:ext cx="1353408" cy="669655"/>
          </a:xfrm>
          <a:prstGeom prst="rect">
            <a:avLst/>
          </a:prstGeom>
        </p:spPr>
      </p:pic>
    </p:spTree>
    <p:extLst>
      <p:ext uri="{BB962C8B-B14F-4D97-AF65-F5344CB8AC3E}">
        <p14:creationId xmlns:p14="http://schemas.microsoft.com/office/powerpoint/2010/main" val="124633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7886" y="608037"/>
            <a:ext cx="7278914" cy="4196192"/>
          </a:xfrm>
        </p:spPr>
        <p:txBody>
          <a:bodyPr/>
          <a:lstStyle/>
          <a:p>
            <a:pPr>
              <a:lnSpc>
                <a:spcPct val="200000"/>
              </a:lnSpc>
            </a:pPr>
            <a:br>
              <a:rPr lang="fr-FR" sz="1400" b="0" dirty="0">
                <a:latin typeface="Times New Roman" panose="02020603050405020304" pitchFamily="18" charset="0"/>
                <a:cs typeface="Times New Roman" panose="02020603050405020304" pitchFamily="18" charset="0"/>
              </a:rPr>
            </a:br>
            <a:br>
              <a:rPr lang="fr-FR" sz="1400" b="0" dirty="0">
                <a:latin typeface="Times New Roman" panose="02020603050405020304" pitchFamily="18" charset="0"/>
                <a:cs typeface="Times New Roman" panose="02020603050405020304" pitchFamily="18" charset="0"/>
              </a:rPr>
            </a:br>
            <a:r>
              <a:rPr lang="fr-FR" sz="1400" b="0" dirty="0">
                <a:latin typeface="Times New Roman" panose="02020603050405020304" pitchFamily="18" charset="0"/>
                <a:cs typeface="Times New Roman" panose="02020603050405020304" pitchFamily="18" charset="0"/>
              </a:rPr>
              <a:t>1. Revue de littérature: Présentation de la question de recherche et définition de l’innovation sociale.</a:t>
            </a:r>
            <a:br>
              <a:rPr lang="fr-FR" sz="1400" b="0" dirty="0">
                <a:latin typeface="Times New Roman" panose="02020603050405020304" pitchFamily="18" charset="0"/>
                <a:cs typeface="Times New Roman" panose="02020603050405020304" pitchFamily="18" charset="0"/>
              </a:rPr>
            </a:br>
            <a:r>
              <a:rPr lang="fr-FR" sz="1400" b="0" dirty="0">
                <a:latin typeface="Times New Roman" panose="02020603050405020304" pitchFamily="18" charset="0"/>
                <a:cs typeface="Times New Roman" panose="02020603050405020304" pitchFamily="18" charset="0"/>
              </a:rPr>
              <a:t>2. </a:t>
            </a:r>
            <a:r>
              <a:rPr lang="fr-FR" sz="1400" b="0" dirty="0">
                <a:solidFill>
                  <a:schemeClr val="tx2">
                    <a:lumMod val="75000"/>
                  </a:schemeClr>
                </a:solidFill>
                <a:latin typeface="Times New Roman" panose="02020603050405020304" pitchFamily="18" charset="0"/>
                <a:cs typeface="Times New Roman" panose="02020603050405020304" pitchFamily="18" charset="0"/>
              </a:rPr>
              <a:t>Cadre </a:t>
            </a:r>
            <a:r>
              <a:rPr lang="fr-FR" sz="1400" b="0" dirty="0">
                <a:latin typeface="Times New Roman" panose="02020603050405020304" pitchFamily="18" charset="0"/>
                <a:cs typeface="Times New Roman" panose="02020603050405020304" pitchFamily="18" charset="0"/>
              </a:rPr>
              <a:t>théorique constitué de trois approches complémentaires.</a:t>
            </a:r>
            <a:br>
              <a:rPr lang="fr-FR" sz="1400" b="0" dirty="0">
                <a:latin typeface="Times New Roman" panose="02020603050405020304" pitchFamily="18" charset="0"/>
                <a:cs typeface="Times New Roman" panose="02020603050405020304" pitchFamily="18" charset="0"/>
              </a:rPr>
            </a:br>
            <a:r>
              <a:rPr lang="fr-FR" sz="1400" b="0" dirty="0">
                <a:latin typeface="Times New Roman" panose="02020603050405020304" pitchFamily="18" charset="0"/>
                <a:cs typeface="Times New Roman" panose="02020603050405020304" pitchFamily="18" charset="0"/>
              </a:rPr>
              <a:t>3. Cadre méthodologique.</a:t>
            </a:r>
            <a:br>
              <a:rPr lang="fr-FR" sz="1400" b="0" dirty="0">
                <a:latin typeface="Times New Roman" panose="02020603050405020304" pitchFamily="18" charset="0"/>
                <a:cs typeface="Times New Roman" panose="02020603050405020304" pitchFamily="18" charset="0"/>
              </a:rPr>
            </a:br>
            <a:r>
              <a:rPr lang="fr-FR" sz="1400" b="0" dirty="0">
                <a:latin typeface="Times New Roman" panose="02020603050405020304" pitchFamily="18" charset="0"/>
                <a:cs typeface="Times New Roman" panose="02020603050405020304" pitchFamily="18" charset="0"/>
              </a:rPr>
              <a:t>4. Présentation des résultats principaux de la thèse sous forme processuelle.</a:t>
            </a:r>
            <a:br>
              <a:rPr lang="fr-FR" sz="1400" b="0" dirty="0">
                <a:latin typeface="Times New Roman" panose="02020603050405020304" pitchFamily="18" charset="0"/>
                <a:cs typeface="Times New Roman" panose="02020603050405020304" pitchFamily="18" charset="0"/>
              </a:rPr>
            </a:br>
            <a:r>
              <a:rPr lang="fr-FR" sz="1400" b="0" dirty="0">
                <a:latin typeface="Times New Roman" panose="02020603050405020304" pitchFamily="18" charset="0"/>
                <a:cs typeface="Times New Roman" panose="02020603050405020304" pitchFamily="18" charset="0"/>
              </a:rPr>
              <a:t>5. Réponse à la problématique et conclusion.</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a:t>
            </a:fld>
            <a:endParaRPr lang="fr-FR" dirty="0"/>
          </a:p>
        </p:txBody>
      </p:sp>
      <p:graphicFrame>
        <p:nvGraphicFramePr>
          <p:cNvPr id="2" name="Espace réservé du contenu 1">
            <a:extLst>
              <a:ext uri="{FF2B5EF4-FFF2-40B4-BE49-F238E27FC236}">
                <a16:creationId xmlns:a16="http://schemas.microsoft.com/office/drawing/2014/main" id="{374ACD2D-9552-4EE1-8F60-12B1A6A38537}"/>
              </a:ext>
            </a:extLst>
          </p:cNvPr>
          <p:cNvGraphicFramePr>
            <a:graphicFrameLocks noGrp="1"/>
          </p:cNvGraphicFramePr>
          <p:nvPr>
            <p:ph idx="1"/>
            <p:extLst>
              <p:ext uri="{D42A27DB-BD31-4B8C-83A1-F6EECF244321}">
                <p14:modId xmlns:p14="http://schemas.microsoft.com/office/powerpoint/2010/main" val="295090649"/>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18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9E06AB3-C7C1-499B-ACD1-68667EFD5E7E}"/>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3BAE2237-9071-4AC0-8C81-325E62E0246F}"/>
              </a:ext>
            </a:extLst>
          </p:cNvPr>
          <p:cNvSpPr>
            <a:spLocks noGrp="1"/>
          </p:cNvSpPr>
          <p:nvPr>
            <p:ph type="sldNum" sz="quarter" idx="11"/>
          </p:nvPr>
        </p:nvSpPr>
        <p:spPr/>
        <p:txBody>
          <a:bodyPr/>
          <a:lstStyle/>
          <a:p>
            <a:pPr>
              <a:defRPr/>
            </a:pPr>
            <a:fld id="{1105F73E-D302-7A49-9D49-5CFFB39DEAD8}" type="slidenum">
              <a:rPr lang="fr-FR" smtClean="0"/>
              <a:pPr>
                <a:defRPr/>
              </a:pPr>
              <a:t>3</a:t>
            </a:fld>
            <a:endParaRPr lang="fr-FR" dirty="0"/>
          </a:p>
        </p:txBody>
      </p:sp>
      <p:graphicFrame>
        <p:nvGraphicFramePr>
          <p:cNvPr id="6" name="Espace réservé du contenu 1">
            <a:extLst>
              <a:ext uri="{FF2B5EF4-FFF2-40B4-BE49-F238E27FC236}">
                <a16:creationId xmlns:a16="http://schemas.microsoft.com/office/drawing/2014/main" id="{24C7EA5A-11BA-46F3-8F03-5CD01ECC5000}"/>
              </a:ext>
            </a:extLst>
          </p:cNvPr>
          <p:cNvGraphicFramePr>
            <a:graphicFrameLocks noGrp="1"/>
          </p:cNvGraphicFramePr>
          <p:nvPr>
            <p:ph idx="1"/>
            <p:extLst>
              <p:ext uri="{D42A27DB-BD31-4B8C-83A1-F6EECF244321}">
                <p14:modId xmlns:p14="http://schemas.microsoft.com/office/powerpoint/2010/main" val="2542239502"/>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2FECDC3-1041-442B-9953-474DE2B75273}"/>
              </a:ext>
            </a:extLst>
          </p:cNvPr>
          <p:cNvSpPr/>
          <p:nvPr/>
        </p:nvSpPr>
        <p:spPr>
          <a:xfrm>
            <a:off x="1463580" y="799490"/>
            <a:ext cx="6774134" cy="587831"/>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64DC6C-7E3B-4FC5-9B7F-93FE25D4D6BB}"/>
              </a:ext>
            </a:extLst>
          </p:cNvPr>
          <p:cNvSpPr/>
          <p:nvPr/>
        </p:nvSpPr>
        <p:spPr>
          <a:xfrm>
            <a:off x="1466286" y="2550706"/>
            <a:ext cx="6774135" cy="587832"/>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0ABF156-E940-4A33-87A4-11B29C03ADE1}"/>
              </a:ext>
            </a:extLst>
          </p:cNvPr>
          <p:cNvSpPr txBox="1"/>
          <p:nvPr/>
        </p:nvSpPr>
        <p:spPr bwMode="auto">
          <a:xfrm>
            <a:off x="1555562" y="808607"/>
            <a:ext cx="673084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r>
              <a:rPr lang="fr-FR" sz="12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Dans la lutte contre le chômage on a tout essayé. Depuis maintenant douze ans que j’occupe ces fonctions, tout a été essayé. Vous connaissez le résultat, qui est un triste résultat</a:t>
            </a:r>
            <a:r>
              <a:rPr lang="fr-FR" sz="12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 (François Mitterrand lors d’une intervention télévisée datée du 14 juillet 1993). </a:t>
            </a:r>
          </a:p>
          <a:p>
            <a:endParaRPr lang="fr-FR" sz="1000" b="1" baseline="0" dirty="0">
              <a:solidFill>
                <a:srgbClr val="FFFFFF"/>
              </a:solidFill>
              <a:latin typeface="Verdana" charset="0"/>
              <a:cs typeface="Arial" charset="0"/>
            </a:endParaRPr>
          </a:p>
        </p:txBody>
      </p:sp>
      <p:sp>
        <p:nvSpPr>
          <p:cNvPr id="12" name="ZoneTexte 11">
            <a:extLst>
              <a:ext uri="{FF2B5EF4-FFF2-40B4-BE49-F238E27FC236}">
                <a16:creationId xmlns:a16="http://schemas.microsoft.com/office/drawing/2014/main" id="{3CA72F2B-6DE8-4C58-9EC1-A6D85B596965}"/>
              </a:ext>
            </a:extLst>
          </p:cNvPr>
          <p:cNvSpPr txBox="1"/>
          <p:nvPr/>
        </p:nvSpPr>
        <p:spPr bwMode="auto">
          <a:xfrm>
            <a:off x="1555562" y="2554963"/>
            <a:ext cx="668215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r>
              <a:rPr lang="fr-FR" sz="1200" baseline="0" dirty="0">
                <a:solidFill>
                  <a:schemeClr val="tx2">
                    <a:lumMod val="75000"/>
                  </a:schemeClr>
                </a:solidFill>
                <a:latin typeface="Times New Roman" panose="02020603050405020304" pitchFamily="18" charset="0"/>
                <a:cs typeface="Times New Roman" panose="02020603050405020304" pitchFamily="18" charset="0"/>
              </a:rPr>
              <a:t>Innovation sociale : </a:t>
            </a:r>
            <a:r>
              <a:rPr lang="fr-FR" sz="12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i="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z="1200" i="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ux nouvelles approches, pratiques ou interventions, ou aux nouveaux produits, mis au point pour améliorer une situation ou résoudre un problème social, et ayant trouvé preneur au niveau des institutions, des organisations, des communautés</a:t>
            </a:r>
            <a:r>
              <a:rPr lang="fr-FR" sz="12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(Bouchard, 1999).</a:t>
            </a:r>
            <a:endParaRPr lang="fr-FR" sz="1200" baseline="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43BA4-626F-482F-A69F-5D0021C0CBF5}"/>
              </a:ext>
            </a:extLst>
          </p:cNvPr>
          <p:cNvSpPr/>
          <p:nvPr/>
        </p:nvSpPr>
        <p:spPr>
          <a:xfrm>
            <a:off x="1466286" y="4288832"/>
            <a:ext cx="6774135" cy="587832"/>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F495723D-3A25-4A9D-9E8F-B83CD1494B93}"/>
              </a:ext>
            </a:extLst>
          </p:cNvPr>
          <p:cNvSpPr txBox="1"/>
          <p:nvPr/>
        </p:nvSpPr>
        <p:spPr bwMode="auto">
          <a:xfrm>
            <a:off x="1463579" y="4347059"/>
            <a:ext cx="6774135" cy="47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07000"/>
              </a:lnSpc>
              <a:spcAft>
                <a:spcPts val="800"/>
              </a:spcAft>
            </a:pPr>
            <a:r>
              <a:rPr lang="fr-FR" sz="1200"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Quelles sont les modalités de fonctionnement d’un réseau d’acteurs territorialisé ayant pour objectif de permettre le retour à l’emploi de chômeurs de longue durée ?</a:t>
            </a:r>
            <a:endParaRPr lang="fr-FR"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Connecteur droit avec flèche 18">
            <a:extLst>
              <a:ext uri="{FF2B5EF4-FFF2-40B4-BE49-F238E27FC236}">
                <a16:creationId xmlns:a16="http://schemas.microsoft.com/office/drawing/2014/main" id="{51A163A8-A16C-46DD-8A68-1E9E0F92D816}"/>
              </a:ext>
            </a:extLst>
          </p:cNvPr>
          <p:cNvCxnSpPr>
            <a:stCxn id="8" idx="2"/>
            <a:endCxn id="15" idx="0"/>
          </p:cNvCxnSpPr>
          <p:nvPr/>
        </p:nvCxnSpPr>
        <p:spPr>
          <a:xfrm>
            <a:off x="4853354" y="3138538"/>
            <a:ext cx="0" cy="11502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7CD5A2F0-CF2A-4B29-9B7B-EFD4DC7AE0EB}"/>
              </a:ext>
            </a:extLst>
          </p:cNvPr>
          <p:cNvCxnSpPr>
            <a:endCxn id="8" idx="0"/>
          </p:cNvCxnSpPr>
          <p:nvPr/>
        </p:nvCxnSpPr>
        <p:spPr>
          <a:xfrm>
            <a:off x="4853354" y="1396438"/>
            <a:ext cx="0" cy="11542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69F46F74-199E-4468-B6F9-5A70EA486383}"/>
              </a:ext>
            </a:extLst>
          </p:cNvPr>
          <p:cNvSpPr txBox="1"/>
          <p:nvPr/>
        </p:nvSpPr>
        <p:spPr bwMode="auto">
          <a:xfrm>
            <a:off x="4028230" y="1680152"/>
            <a:ext cx="1650248" cy="465316"/>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ctr"/>
            <a:r>
              <a:rPr lang="fr-FR" sz="1000" dirty="0">
                <a:solidFill>
                  <a:schemeClr val="tx2">
                    <a:lumMod val="75000"/>
                  </a:schemeClr>
                </a:solidFill>
                <a:latin typeface="Times New Roman" panose="02020603050405020304" pitchFamily="18" charset="0"/>
                <a:cs typeface="Times New Roman" panose="02020603050405020304" pitchFamily="18" charset="0"/>
              </a:rPr>
              <a:t>Contexte historique des politiques publiques de l’emploi</a:t>
            </a:r>
            <a:endParaRPr lang="fr-FR" sz="1000" baseline="0" dirty="0">
              <a:solidFill>
                <a:schemeClr val="tx2">
                  <a:lumMod val="75000"/>
                </a:schemeClr>
              </a:solidFill>
              <a:latin typeface="Times New Roman" panose="02020603050405020304" pitchFamily="18" charset="0"/>
              <a:cs typeface="Times New Roman" panose="02020603050405020304" pitchFamily="18" charset="0"/>
            </a:endParaRPr>
          </a:p>
          <a:p>
            <a:endParaRPr lang="fr-FR" sz="1000" b="1" baseline="0" dirty="0">
              <a:solidFill>
                <a:srgbClr val="FFFFFF"/>
              </a:solidFill>
              <a:latin typeface="Verdana" charset="0"/>
              <a:cs typeface="Arial" charset="0"/>
            </a:endParaRPr>
          </a:p>
        </p:txBody>
      </p:sp>
      <p:sp>
        <p:nvSpPr>
          <p:cNvPr id="14" name="ZoneTexte 13">
            <a:extLst>
              <a:ext uri="{FF2B5EF4-FFF2-40B4-BE49-F238E27FC236}">
                <a16:creationId xmlns:a16="http://schemas.microsoft.com/office/drawing/2014/main" id="{E66F616B-A290-47C2-9330-4055181607B6}"/>
              </a:ext>
            </a:extLst>
          </p:cNvPr>
          <p:cNvSpPr txBox="1"/>
          <p:nvPr/>
        </p:nvSpPr>
        <p:spPr bwMode="auto">
          <a:xfrm>
            <a:off x="4352869" y="3522649"/>
            <a:ext cx="1000969" cy="297511"/>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noAutofit/>
          </a:bodyPr>
          <a:lstStyle/>
          <a:p>
            <a:pPr algn="ctr"/>
            <a:r>
              <a:rPr lang="fr-FR" sz="1000" baseline="0" dirty="0">
                <a:solidFill>
                  <a:schemeClr val="tx2">
                    <a:lumMod val="75000"/>
                  </a:schemeClr>
                </a:solidFill>
                <a:latin typeface="Times New Roman" panose="02020603050405020304" pitchFamily="18" charset="0"/>
                <a:cs typeface="Times New Roman" panose="02020603050405020304" pitchFamily="18" charset="0"/>
              </a:rPr>
              <a:t>Question de départ</a:t>
            </a:r>
          </a:p>
          <a:p>
            <a:endParaRPr lang="fr-FR" sz="1000" b="1" baseline="0" dirty="0">
              <a:solidFill>
                <a:srgbClr val="FFFFFF"/>
              </a:solidFill>
              <a:latin typeface="Verdana" charset="0"/>
              <a:cs typeface="Arial" charset="0"/>
            </a:endParaRPr>
          </a:p>
        </p:txBody>
      </p:sp>
    </p:spTree>
    <p:extLst>
      <p:ext uri="{BB962C8B-B14F-4D97-AF65-F5344CB8AC3E}">
        <p14:creationId xmlns:p14="http://schemas.microsoft.com/office/powerpoint/2010/main" val="276889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B70991-FF93-41D8-A733-25DF5C28B635}"/>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35167FC1-6DEC-420D-9F1C-DC4FE456D7A4}"/>
              </a:ext>
            </a:extLst>
          </p:cNvPr>
          <p:cNvSpPr>
            <a:spLocks noGrp="1"/>
          </p:cNvSpPr>
          <p:nvPr>
            <p:ph type="sldNum" sz="quarter" idx="11"/>
          </p:nvPr>
        </p:nvSpPr>
        <p:spPr/>
        <p:txBody>
          <a:bodyPr/>
          <a:lstStyle/>
          <a:p>
            <a:pPr>
              <a:defRPr/>
            </a:pPr>
            <a:fld id="{1105F73E-D302-7A49-9D49-5CFFB39DEAD8}" type="slidenum">
              <a:rPr lang="fr-FR" smtClean="0"/>
              <a:pPr>
                <a:defRPr/>
              </a:pPr>
              <a:t>4</a:t>
            </a:fld>
            <a:endParaRPr lang="fr-FR" dirty="0"/>
          </a:p>
        </p:txBody>
      </p:sp>
      <p:graphicFrame>
        <p:nvGraphicFramePr>
          <p:cNvPr id="6" name="Espace réservé du contenu 1">
            <a:extLst>
              <a:ext uri="{FF2B5EF4-FFF2-40B4-BE49-F238E27FC236}">
                <a16:creationId xmlns:a16="http://schemas.microsoft.com/office/drawing/2014/main" id="{5D96E45D-1EBA-49B4-9114-1983BF0C436A}"/>
              </a:ext>
            </a:extLst>
          </p:cNvPr>
          <p:cNvGraphicFramePr>
            <a:graphicFrameLocks/>
          </p:cNvGraphicFramePr>
          <p:nvPr>
            <p:extLst>
              <p:ext uri="{D42A27DB-BD31-4B8C-83A1-F6EECF244321}">
                <p14:modId xmlns:p14="http://schemas.microsoft.com/office/powerpoint/2010/main" val="710930556"/>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AC81D274-C895-46FD-86C8-8D6E6918B9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5722" y="1106793"/>
            <a:ext cx="3706297" cy="3338984"/>
          </a:xfrm>
          <a:prstGeom prst="rect">
            <a:avLst/>
          </a:prstGeom>
          <a:ln>
            <a:solidFill>
              <a:schemeClr val="tx1"/>
            </a:solidFill>
          </a:ln>
        </p:spPr>
      </p:pic>
      <p:graphicFrame>
        <p:nvGraphicFramePr>
          <p:cNvPr id="8" name="Tableau 8">
            <a:extLst>
              <a:ext uri="{FF2B5EF4-FFF2-40B4-BE49-F238E27FC236}">
                <a16:creationId xmlns:a16="http://schemas.microsoft.com/office/drawing/2014/main" id="{25981F40-99E7-436D-90FD-BB0725D0E72A}"/>
              </a:ext>
            </a:extLst>
          </p:cNvPr>
          <p:cNvGraphicFramePr>
            <a:graphicFrameLocks noGrp="1"/>
          </p:cNvGraphicFramePr>
          <p:nvPr>
            <p:extLst>
              <p:ext uri="{D42A27DB-BD31-4B8C-83A1-F6EECF244321}">
                <p14:modId xmlns:p14="http://schemas.microsoft.com/office/powerpoint/2010/main" val="199221029"/>
              </p:ext>
            </p:extLst>
          </p:nvPr>
        </p:nvGraphicFramePr>
        <p:xfrm>
          <a:off x="1181903" y="725865"/>
          <a:ext cx="3967958" cy="4364427"/>
        </p:xfrm>
        <a:graphic>
          <a:graphicData uri="http://schemas.openxmlformats.org/drawingml/2006/table">
            <a:tbl>
              <a:tblPr firstRow="1" bandRow="1"/>
              <a:tblGrid>
                <a:gridCol w="959270">
                  <a:extLst>
                    <a:ext uri="{9D8B030D-6E8A-4147-A177-3AD203B41FA5}">
                      <a16:colId xmlns:a16="http://schemas.microsoft.com/office/drawing/2014/main" val="984210562"/>
                    </a:ext>
                  </a:extLst>
                </a:gridCol>
                <a:gridCol w="2206043">
                  <a:extLst>
                    <a:ext uri="{9D8B030D-6E8A-4147-A177-3AD203B41FA5}">
                      <a16:colId xmlns:a16="http://schemas.microsoft.com/office/drawing/2014/main" val="4228161271"/>
                    </a:ext>
                  </a:extLst>
                </a:gridCol>
                <a:gridCol w="802645">
                  <a:extLst>
                    <a:ext uri="{9D8B030D-6E8A-4147-A177-3AD203B41FA5}">
                      <a16:colId xmlns:a16="http://schemas.microsoft.com/office/drawing/2014/main" val="3831127885"/>
                    </a:ext>
                  </a:extLst>
                </a:gridCol>
              </a:tblGrid>
              <a:tr h="759042">
                <a:tc>
                  <a:txBody>
                    <a:bodyPr/>
                    <a:lstStyle/>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r>
                        <a:rPr lang="fr-FR" sz="900" b="1" dirty="0">
                          <a:solidFill>
                            <a:schemeClr val="tx2">
                              <a:lumMod val="75000"/>
                            </a:schemeClr>
                          </a:solidFill>
                          <a:latin typeface="Times New Roman" panose="02020603050405020304" pitchFamily="18" charset="0"/>
                          <a:cs typeface="Times New Roman" panose="02020603050405020304" pitchFamily="18" charset="0"/>
                        </a:rPr>
                        <a:t>Gouvernance</a:t>
                      </a:r>
                    </a:p>
                  </a:txBody>
                  <a:tcPr/>
                </a:tc>
                <a:tc>
                  <a:txBody>
                    <a:bodyPr/>
                    <a:lstStyle/>
                    <a:p>
                      <a:pPr algn="just">
                        <a:lnSpc>
                          <a:spcPct val="100000"/>
                        </a:lnSpc>
                      </a:pPr>
                      <a:r>
                        <a:rPr lang="fr-FR" sz="900" i="1" kern="1200" dirty="0">
                          <a:solidFill>
                            <a:schemeClr val="tx2">
                              <a:lumMod val="75000"/>
                            </a:schemeClr>
                          </a:solidFill>
                          <a:effectLst/>
                          <a:latin typeface="Times New Roman" panose="02020603050405020304" pitchFamily="18" charset="0"/>
                          <a:ea typeface="+mn-ea"/>
                          <a:cs typeface="Times New Roman" panose="02020603050405020304" pitchFamily="18" charset="0"/>
                        </a:rPr>
                        <a:t>Gouvernance des politiques publiques : « L’ensemble des modalités institutionnelles régissant les interactions d’acteurs dont les activités contribuent à la réalisation d’objectifs relevant de l’intérêt général ». </a:t>
                      </a:r>
                      <a:endParaRPr lang="fr-FR" sz="900" dirty="0">
                        <a:solidFill>
                          <a:schemeClr val="tx2">
                            <a:lumMod val="75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fr-FR" sz="900" dirty="0">
                          <a:solidFill>
                            <a:schemeClr val="tx2">
                              <a:lumMod val="75000"/>
                            </a:schemeClr>
                          </a:solidFill>
                          <a:latin typeface="Times New Roman" panose="02020603050405020304" pitchFamily="18" charset="0"/>
                          <a:cs typeface="Times New Roman" panose="02020603050405020304" pitchFamily="18" charset="0"/>
                        </a:rPr>
                        <a:t>Enjolras, 2005</a:t>
                      </a:r>
                    </a:p>
                  </a:txBody>
                  <a:tcPr/>
                </a:tc>
                <a:extLst>
                  <a:ext uri="{0D108BD9-81ED-4DB2-BD59-A6C34878D82A}">
                    <a16:rowId xmlns:a16="http://schemas.microsoft.com/office/drawing/2014/main" val="3240586490"/>
                  </a:ext>
                </a:extLst>
              </a:tr>
              <a:tr h="2024112">
                <a:tc>
                  <a:txBody>
                    <a:bodyPr/>
                    <a:lstStyle/>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r>
                        <a:rPr lang="fr-FR" sz="900" b="1" dirty="0">
                          <a:solidFill>
                            <a:schemeClr val="tx2">
                              <a:lumMod val="75000"/>
                            </a:schemeClr>
                          </a:solidFill>
                          <a:latin typeface="Times New Roman" panose="02020603050405020304" pitchFamily="18" charset="0"/>
                          <a:cs typeface="Times New Roman" panose="02020603050405020304" pitchFamily="18" charset="0"/>
                        </a:rPr>
                        <a:t>Proximités</a:t>
                      </a:r>
                    </a:p>
                  </a:txBody>
                  <a:tcPr/>
                </a:tc>
                <a:tc>
                  <a:txBody>
                    <a:bodyPr/>
                    <a:lstStyle/>
                    <a:p>
                      <a:pPr algn="just">
                        <a:lnSpc>
                          <a:spcPct val="100000"/>
                        </a:lnSpc>
                      </a:pPr>
                      <a:r>
                        <a:rPr lang="fr-FR" sz="1000" i="1"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La notion de proximité s'inscrit dans une conception de la réalité économique, comme de la réalité sociale (au sens de Bourdieu), essentiellement relationnelle. Elle renvoie à la fois à la séparation, économique ou géographique, des acteurs (individuels ou collectifs), détenteurs de ressources différentes et aux relations qui les rapprochent (et/ou les éloignent) dans la résolution d'un problème économique (production d'un bien, innovation technologique…) </a:t>
                      </a:r>
                      <a:r>
                        <a:rPr lang="fr-FR" sz="10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a:t>
                      </a:r>
                      <a:endParaRPr lang="fr-FR" sz="1000" dirty="0">
                        <a:solidFill>
                          <a:schemeClr val="tx2">
                            <a:lumMod val="75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Gilly et Torre, 2000 in Gilly et Lung, 2005</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endParaRPr>
                    </a:p>
                    <a:p>
                      <a:pPr algn="ctr">
                        <a:lnSpc>
                          <a:spcPct val="100000"/>
                        </a:lnSpc>
                      </a:pP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Colletis et Pecqueur 1993</a:t>
                      </a:r>
                      <a:endParaRPr lang="fr-FR" sz="9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4296255"/>
                  </a:ext>
                </a:extLst>
              </a:tr>
              <a:tr h="1514547">
                <a:tc>
                  <a:txBody>
                    <a:bodyPr/>
                    <a:lstStyle/>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endParaRPr lang="fr-FR" sz="900" b="1" dirty="0">
                        <a:solidFill>
                          <a:schemeClr val="tx2">
                            <a:lumMod val="75000"/>
                          </a:schemeClr>
                        </a:solidFill>
                        <a:latin typeface="Times New Roman" panose="02020603050405020304" pitchFamily="18" charset="0"/>
                        <a:cs typeface="Times New Roman" panose="02020603050405020304" pitchFamily="18" charset="0"/>
                      </a:endParaRPr>
                    </a:p>
                    <a:p>
                      <a:pPr algn="ctr">
                        <a:lnSpc>
                          <a:spcPct val="100000"/>
                        </a:lnSpc>
                      </a:pPr>
                      <a:r>
                        <a:rPr lang="fr-FR" sz="900" b="1" dirty="0">
                          <a:solidFill>
                            <a:schemeClr val="tx2">
                              <a:lumMod val="75000"/>
                            </a:schemeClr>
                          </a:solidFill>
                          <a:latin typeface="Times New Roman" panose="02020603050405020304" pitchFamily="18" charset="0"/>
                          <a:cs typeface="Times New Roman" panose="02020603050405020304" pitchFamily="18" charset="0"/>
                        </a:rPr>
                        <a:t>Logiques institutionnelles</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a:t>
                      </a:r>
                      <a:r>
                        <a:rPr lang="fr-FR" sz="1000" i="1" kern="1200" dirty="0">
                          <a:solidFill>
                            <a:schemeClr val="tx2">
                              <a:lumMod val="75000"/>
                            </a:schemeClr>
                          </a:solidFill>
                          <a:effectLst/>
                          <a:latin typeface="Times New Roman" panose="02020603050405020304" pitchFamily="18" charset="0"/>
                          <a:ea typeface="+mn-ea"/>
                          <a:cs typeface="Times New Roman" panose="02020603050405020304" pitchFamily="18" charset="0"/>
                        </a:rPr>
                        <a:t>Les modèles historiques, socialement construits, de symboles culturels et de pratiques matérielles, y compris les hypothèses, les valeurs et les croyances, par lesquels les individus et les organisations donnent un sens à leurs activités quotidiennes, organisent le temps et l'espace, et reproduisent leurs vies et leurs expériences</a:t>
                      </a:r>
                      <a:r>
                        <a:rPr lang="fr-FR" sz="10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 </a:t>
                      </a:r>
                    </a:p>
                  </a:txBody>
                  <a:tcPr/>
                </a:tc>
                <a:tc>
                  <a:txBody>
                    <a:bodyPr/>
                    <a:lstStyle/>
                    <a:p>
                      <a:pPr algn="ctr">
                        <a:lnSpc>
                          <a:spcPct val="100000"/>
                        </a:lnSpc>
                      </a:pP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Thornton et </a:t>
                      </a:r>
                      <a:r>
                        <a:rPr lang="fr-FR" sz="900" kern="1200" dirty="0" err="1">
                          <a:solidFill>
                            <a:schemeClr val="tx2">
                              <a:lumMod val="75000"/>
                            </a:schemeClr>
                          </a:solidFill>
                          <a:effectLst/>
                          <a:latin typeface="Times New Roman" panose="02020603050405020304" pitchFamily="18" charset="0"/>
                          <a:ea typeface="+mn-ea"/>
                          <a:cs typeface="Times New Roman" panose="02020603050405020304" pitchFamily="18" charset="0"/>
                        </a:rPr>
                        <a:t>Ocasio</a:t>
                      </a: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1999, (p.804)</a:t>
                      </a:r>
                    </a:p>
                    <a:p>
                      <a:pPr algn="ctr">
                        <a:lnSpc>
                          <a:spcPct val="100000"/>
                        </a:lnSpc>
                      </a:pPr>
                      <a:endPar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endParaRPr>
                    </a:p>
                    <a:p>
                      <a:pPr algn="ctr">
                        <a:lnSpc>
                          <a:spcPct val="100000"/>
                        </a:lnSpc>
                      </a:pPr>
                      <a:r>
                        <a:rPr lang="fr-FR" sz="900" kern="1200" dirty="0" err="1">
                          <a:solidFill>
                            <a:schemeClr val="tx2">
                              <a:lumMod val="75000"/>
                            </a:schemeClr>
                          </a:solidFill>
                          <a:effectLst/>
                          <a:latin typeface="Times New Roman" panose="02020603050405020304" pitchFamily="18" charset="0"/>
                          <a:ea typeface="+mn-ea"/>
                          <a:cs typeface="Times New Roman" panose="02020603050405020304" pitchFamily="18" charset="0"/>
                        </a:rPr>
                        <a:t>Zilber</a:t>
                      </a: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2002</a:t>
                      </a:r>
                    </a:p>
                    <a:p>
                      <a:pPr algn="ctr">
                        <a:lnSpc>
                          <a:spcPct val="100000"/>
                        </a:lnSpc>
                      </a:pPr>
                      <a:endPar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endParaRPr>
                    </a:p>
                    <a:p>
                      <a:pPr algn="ctr">
                        <a:lnSpc>
                          <a:spcPct val="100000"/>
                        </a:lnSpc>
                      </a:pPr>
                      <a:r>
                        <a:rPr lang="fr-FR" sz="900" kern="1200" dirty="0">
                          <a:solidFill>
                            <a:schemeClr val="tx2">
                              <a:lumMod val="75000"/>
                            </a:schemeClr>
                          </a:solidFill>
                          <a:effectLst/>
                          <a:latin typeface="Times New Roman" panose="02020603050405020304" pitchFamily="18" charset="0"/>
                          <a:ea typeface="+mn-ea"/>
                          <a:cs typeface="Times New Roman" panose="02020603050405020304" pitchFamily="18" charset="0"/>
                        </a:rPr>
                        <a:t> Pache et Santos, 2010</a:t>
                      </a:r>
                      <a:endParaRPr lang="fr-FR" sz="9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234907"/>
                  </a:ext>
                </a:extLst>
              </a:tr>
            </a:tbl>
          </a:graphicData>
        </a:graphic>
      </p:graphicFrame>
      <p:sp>
        <p:nvSpPr>
          <p:cNvPr id="11" name="ZoneTexte 10">
            <a:extLst>
              <a:ext uri="{FF2B5EF4-FFF2-40B4-BE49-F238E27FC236}">
                <a16:creationId xmlns:a16="http://schemas.microsoft.com/office/drawing/2014/main" id="{AF2BAE5D-7741-42AA-8D99-6951407E8EDF}"/>
              </a:ext>
            </a:extLst>
          </p:cNvPr>
          <p:cNvSpPr txBox="1"/>
          <p:nvPr/>
        </p:nvSpPr>
        <p:spPr bwMode="auto">
          <a:xfrm>
            <a:off x="6276354" y="4754217"/>
            <a:ext cx="370629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r>
              <a:rPr lang="fr-FR" sz="1000" baseline="0" dirty="0">
                <a:solidFill>
                  <a:schemeClr val="tx2">
                    <a:lumMod val="75000"/>
                  </a:schemeClr>
                </a:solidFill>
                <a:latin typeface="Times New Roman" panose="02020603050405020304" pitchFamily="18" charset="0"/>
                <a:cs typeface="Times New Roman" panose="02020603050405020304" pitchFamily="18" charset="0"/>
              </a:rPr>
              <a:t>Analyse processuelle (Mendez, 2010)</a:t>
            </a:r>
          </a:p>
        </p:txBody>
      </p:sp>
      <p:sp>
        <p:nvSpPr>
          <p:cNvPr id="12" name="Rectangle 11">
            <a:extLst>
              <a:ext uri="{FF2B5EF4-FFF2-40B4-BE49-F238E27FC236}">
                <a16:creationId xmlns:a16="http://schemas.microsoft.com/office/drawing/2014/main" id="{1B373511-D109-4DD9-8116-37C335D3CE8B}"/>
              </a:ext>
            </a:extLst>
          </p:cNvPr>
          <p:cNvSpPr/>
          <p:nvPr/>
        </p:nvSpPr>
        <p:spPr>
          <a:xfrm>
            <a:off x="5334362" y="4630278"/>
            <a:ext cx="3717658" cy="3932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846D1DA5-423D-4706-9293-2D41E0BB575B}"/>
              </a:ext>
            </a:extLst>
          </p:cNvPr>
          <p:cNvCxnSpPr>
            <a:endCxn id="7" idx="1"/>
          </p:cNvCxnSpPr>
          <p:nvPr/>
        </p:nvCxnSpPr>
        <p:spPr>
          <a:xfrm flipV="1">
            <a:off x="5149861" y="2776285"/>
            <a:ext cx="195861" cy="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212C34E3-FDB0-4455-BB2A-63A4344E6737}"/>
              </a:ext>
            </a:extLst>
          </p:cNvPr>
          <p:cNvCxnSpPr>
            <a:stCxn id="7" idx="2"/>
            <a:endCxn id="12" idx="0"/>
          </p:cNvCxnSpPr>
          <p:nvPr/>
        </p:nvCxnSpPr>
        <p:spPr>
          <a:xfrm flipH="1">
            <a:off x="7193191" y="4445777"/>
            <a:ext cx="5680" cy="18450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15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ECB3A4-73C3-4075-A389-93475791D96A}"/>
              </a:ext>
            </a:extLst>
          </p:cNvPr>
          <p:cNvSpPr>
            <a:spLocks noGrp="1"/>
          </p:cNvSpPr>
          <p:nvPr>
            <p:ph idx="1"/>
          </p:nvPr>
        </p:nvSpPr>
        <p:spPr/>
        <p:txBody>
          <a:bodyPr/>
          <a:lstStyle/>
          <a:p>
            <a:pPr algn="ctr">
              <a:lnSpc>
                <a:spcPct val="107000"/>
              </a:lnSpc>
              <a:spcAft>
                <a:spcPts val="800"/>
              </a:spcAft>
            </a:pPr>
            <a:endParaRPr lang="fr-FR"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800" b="1" i="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800" b="1" i="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Comment l’institutionnalisation d’une expérimentation la fait elle évoluer d’une innovation sociale à un dispositif pour l’emploi ?</a:t>
            </a:r>
            <a:endParaRPr lang="fr-FR"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50123328-8171-4907-BF46-6CEA8111B741}"/>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E149479F-446B-4BAE-B42D-558B66B7F6CA}"/>
              </a:ext>
            </a:extLst>
          </p:cNvPr>
          <p:cNvSpPr>
            <a:spLocks noGrp="1"/>
          </p:cNvSpPr>
          <p:nvPr>
            <p:ph type="sldNum" sz="quarter" idx="11"/>
          </p:nvPr>
        </p:nvSpPr>
        <p:spPr/>
        <p:txBody>
          <a:bodyPr/>
          <a:lstStyle/>
          <a:p>
            <a:pPr>
              <a:defRPr/>
            </a:pPr>
            <a:fld id="{1105F73E-D302-7A49-9D49-5CFFB39DEAD8}" type="slidenum">
              <a:rPr lang="fr-FR" smtClean="0"/>
              <a:pPr>
                <a:defRPr/>
              </a:pPr>
              <a:t>5</a:t>
            </a:fld>
            <a:endParaRPr lang="fr-FR" dirty="0"/>
          </a:p>
        </p:txBody>
      </p:sp>
      <p:graphicFrame>
        <p:nvGraphicFramePr>
          <p:cNvPr id="9" name="Espace réservé du contenu 1">
            <a:extLst>
              <a:ext uri="{FF2B5EF4-FFF2-40B4-BE49-F238E27FC236}">
                <a16:creationId xmlns:a16="http://schemas.microsoft.com/office/drawing/2014/main" id="{9331ACB7-643A-4E6A-AE81-F7B9F2F2A591}"/>
              </a:ext>
            </a:extLst>
          </p:cNvPr>
          <p:cNvGraphicFramePr>
            <a:graphicFrameLocks/>
          </p:cNvGraphicFramePr>
          <p:nvPr>
            <p:extLst>
              <p:ext uri="{D42A27DB-BD31-4B8C-83A1-F6EECF244321}">
                <p14:modId xmlns:p14="http://schemas.microsoft.com/office/powerpoint/2010/main" val="3781762973"/>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00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615AFB97-4D07-4085-8858-381B422A038C}"/>
              </a:ext>
            </a:extLst>
          </p:cNvPr>
          <p:cNvGraphicFramePr>
            <a:graphicFrameLocks noGrp="1"/>
          </p:cNvGraphicFramePr>
          <p:nvPr>
            <p:ph idx="1"/>
            <p:extLst>
              <p:ext uri="{D42A27DB-BD31-4B8C-83A1-F6EECF244321}">
                <p14:modId xmlns:p14="http://schemas.microsoft.com/office/powerpoint/2010/main" val="2233494846"/>
              </p:ext>
            </p:extLst>
          </p:nvPr>
        </p:nvGraphicFramePr>
        <p:xfrm>
          <a:off x="3307220" y="1127212"/>
          <a:ext cx="5731510" cy="3218566"/>
        </p:xfrm>
        <a:graphic>
          <a:graphicData uri="http://schemas.openxmlformats.org/drawingml/2006/table">
            <a:tbl>
              <a:tblPr firstRow="1" firstCol="1" bandRow="1">
                <a:tableStyleId>{5C22544A-7EE6-4342-B048-85BDC9FD1C3A}</a:tableStyleId>
              </a:tblPr>
              <a:tblGrid>
                <a:gridCol w="2694305">
                  <a:extLst>
                    <a:ext uri="{9D8B030D-6E8A-4147-A177-3AD203B41FA5}">
                      <a16:colId xmlns:a16="http://schemas.microsoft.com/office/drawing/2014/main" val="3536531763"/>
                    </a:ext>
                  </a:extLst>
                </a:gridCol>
                <a:gridCol w="1619885">
                  <a:extLst>
                    <a:ext uri="{9D8B030D-6E8A-4147-A177-3AD203B41FA5}">
                      <a16:colId xmlns:a16="http://schemas.microsoft.com/office/drawing/2014/main" val="4257482513"/>
                    </a:ext>
                  </a:extLst>
                </a:gridCol>
                <a:gridCol w="1417320">
                  <a:extLst>
                    <a:ext uri="{9D8B030D-6E8A-4147-A177-3AD203B41FA5}">
                      <a16:colId xmlns:a16="http://schemas.microsoft.com/office/drawing/2014/main" val="3337320825"/>
                    </a:ext>
                  </a:extLst>
                </a:gridCol>
              </a:tblGrid>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Acteurs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Nombre d’entretiens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Total durée entretiens</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7399931"/>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Acteurs des autres territoires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5</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07 :01 :44</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40967"/>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Acteurs réseau d’acteurs territorialisé</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22</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24 :52 :14</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6361573"/>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Coordinateurs de pôle</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9 (+2 déjà comptabilisés)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08 :51 :24</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601402"/>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Salariés EBE</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16</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12 :45 :57</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282090"/>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Sortis EBE</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3</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02 :51 :48</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864077"/>
                  </a:ext>
                </a:extLst>
              </a:tr>
              <a:tr h="24384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Direction et coordination territoire Colombelles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6</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07 :09 :04</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510133"/>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Salariés EBE Colombelles</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16</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17 :12 : 03</a:t>
                      </a:r>
                      <a:endParaRPr lang="fr-FR" sz="11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+ 2 non renseignés</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608976"/>
                  </a:ext>
                </a:extLst>
              </a:tr>
              <a:tr h="0">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Entretien DELD Territoire 1 (entretiens menés en Master)</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25</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15 :35 :00</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356019"/>
                  </a:ext>
                </a:extLst>
              </a:tr>
              <a:tr h="0">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Totaux</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a:ln>
                            <a:noFill/>
                          </a:ln>
                          <a:solidFill>
                            <a:schemeClr val="tx2">
                              <a:lumMod val="75000"/>
                            </a:schemeClr>
                          </a:solidFill>
                          <a:effectLst/>
                          <a:latin typeface="Times New Roman" panose="02020603050405020304" pitchFamily="18" charset="0"/>
                          <a:cs typeface="Times New Roman" panose="02020603050405020304" pitchFamily="18" charset="0"/>
                        </a:rPr>
                        <a:t>102</a:t>
                      </a:r>
                      <a:endParaRPr lang="fr-FR" sz="1100" b="0" cap="none" spc="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000" b="0" cap="none" spc="0" dirty="0">
                          <a:ln>
                            <a:noFill/>
                          </a:ln>
                          <a:solidFill>
                            <a:schemeClr val="tx2">
                              <a:lumMod val="75000"/>
                            </a:schemeClr>
                          </a:solidFill>
                          <a:effectLst/>
                          <a:latin typeface="Times New Roman" panose="02020603050405020304" pitchFamily="18" charset="0"/>
                          <a:cs typeface="Times New Roman" panose="02020603050405020304" pitchFamily="18" charset="0"/>
                        </a:rPr>
                        <a:t>96 :19 :14</a:t>
                      </a:r>
                      <a:endParaRPr lang="fr-FR" sz="1100" b="0" cap="none" spc="0" dirty="0">
                        <a:ln>
                          <a:noFill/>
                        </a:ln>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305652"/>
                  </a:ext>
                </a:extLst>
              </a:tr>
            </a:tbl>
          </a:graphicData>
        </a:graphic>
      </p:graphicFrame>
      <p:sp>
        <p:nvSpPr>
          <p:cNvPr id="4" name="Espace réservé du pied de page 3">
            <a:extLst>
              <a:ext uri="{FF2B5EF4-FFF2-40B4-BE49-F238E27FC236}">
                <a16:creationId xmlns:a16="http://schemas.microsoft.com/office/drawing/2014/main" id="{F172EC66-40E2-4672-AC71-25AC81B68034}"/>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52638CA1-02A6-429F-83B5-15A5106D4208}"/>
              </a:ext>
            </a:extLst>
          </p:cNvPr>
          <p:cNvSpPr>
            <a:spLocks noGrp="1"/>
          </p:cNvSpPr>
          <p:nvPr>
            <p:ph type="sldNum" sz="quarter" idx="11"/>
          </p:nvPr>
        </p:nvSpPr>
        <p:spPr/>
        <p:txBody>
          <a:bodyPr/>
          <a:lstStyle/>
          <a:p>
            <a:pPr>
              <a:defRPr/>
            </a:pPr>
            <a:fld id="{1105F73E-D302-7A49-9D49-5CFFB39DEAD8}" type="slidenum">
              <a:rPr lang="fr-FR" smtClean="0"/>
              <a:pPr>
                <a:defRPr/>
              </a:pPr>
              <a:t>6</a:t>
            </a:fld>
            <a:endParaRPr lang="fr-FR" dirty="0"/>
          </a:p>
        </p:txBody>
      </p:sp>
      <p:graphicFrame>
        <p:nvGraphicFramePr>
          <p:cNvPr id="6" name="Espace réservé du contenu 1">
            <a:extLst>
              <a:ext uri="{FF2B5EF4-FFF2-40B4-BE49-F238E27FC236}">
                <a16:creationId xmlns:a16="http://schemas.microsoft.com/office/drawing/2014/main" id="{D041B5DF-F6F8-43A1-A0F4-063EFBB6EDE5}"/>
              </a:ext>
            </a:extLst>
          </p:cNvPr>
          <p:cNvGraphicFramePr>
            <a:graphicFrameLocks/>
          </p:cNvGraphicFramePr>
          <p:nvPr>
            <p:extLst>
              <p:ext uri="{D42A27DB-BD31-4B8C-83A1-F6EECF244321}">
                <p14:modId xmlns:p14="http://schemas.microsoft.com/office/powerpoint/2010/main" val="3447590626"/>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D28B7037-0303-4C7C-930A-793000EED16C}"/>
              </a:ext>
            </a:extLst>
          </p:cNvPr>
          <p:cNvSpPr/>
          <p:nvPr/>
        </p:nvSpPr>
        <p:spPr>
          <a:xfrm>
            <a:off x="984738" y="1127212"/>
            <a:ext cx="2072280" cy="3218566"/>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10" name="ZoneTexte 9">
            <a:extLst>
              <a:ext uri="{FF2B5EF4-FFF2-40B4-BE49-F238E27FC236}">
                <a16:creationId xmlns:a16="http://schemas.microsoft.com/office/drawing/2014/main" id="{79F7C694-97C1-40D9-A9F8-A683CBDAE141}"/>
              </a:ext>
            </a:extLst>
          </p:cNvPr>
          <p:cNvSpPr txBox="1"/>
          <p:nvPr/>
        </p:nvSpPr>
        <p:spPr bwMode="auto">
          <a:xfrm>
            <a:off x="1044256" y="1428447"/>
            <a:ext cx="1964066"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ctr"/>
            <a:r>
              <a:rPr lang="fr-FR" sz="1000" baseline="0" dirty="0">
                <a:solidFill>
                  <a:schemeClr val="tx2">
                    <a:lumMod val="75000"/>
                  </a:schemeClr>
                </a:solidFill>
                <a:latin typeface="Times New Roman" panose="02020603050405020304" pitchFamily="18" charset="0"/>
                <a:cs typeface="Times New Roman" panose="02020603050405020304" pitchFamily="18" charset="0"/>
              </a:rPr>
              <a:t>Positionnement abductif</a:t>
            </a:r>
          </a:p>
          <a:p>
            <a:pPr algn="ctr"/>
            <a:endParaRPr lang="fr-FR" sz="1000" baseline="0"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1000" dirty="0">
                <a:solidFill>
                  <a:schemeClr val="tx2">
                    <a:lumMod val="75000"/>
                  </a:schemeClr>
                </a:solidFill>
                <a:latin typeface="Times New Roman" panose="02020603050405020304" pitchFamily="18" charset="0"/>
                <a:cs typeface="Times New Roman" panose="02020603050405020304" pitchFamily="18" charset="0"/>
              </a:rPr>
              <a:t>Démarche qualitative (Ravix in Avenier et Thomas, 2012)</a:t>
            </a:r>
          </a:p>
          <a:p>
            <a:pPr algn="ctr"/>
            <a:endParaRPr lang="fr-FR" sz="10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1000" baseline="0" dirty="0">
                <a:solidFill>
                  <a:schemeClr val="tx2">
                    <a:lumMod val="75000"/>
                  </a:schemeClr>
                </a:solidFill>
                <a:latin typeface="Times New Roman" panose="02020603050405020304" pitchFamily="18" charset="0"/>
                <a:cs typeface="Times New Roman" panose="02020603050405020304" pitchFamily="18" charset="0"/>
              </a:rPr>
              <a:t>Etude de cas unique (Yin, 2003) sur le territoire de Jouques + territoire miroir</a:t>
            </a:r>
          </a:p>
          <a:p>
            <a:pPr algn="ctr"/>
            <a:endParaRPr lang="fr-FR" sz="1000" baseline="0"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1000" dirty="0">
                <a:solidFill>
                  <a:schemeClr val="tx2">
                    <a:lumMod val="75000"/>
                  </a:schemeClr>
                </a:solidFill>
                <a:latin typeface="Times New Roman" panose="02020603050405020304" pitchFamily="18" charset="0"/>
                <a:cs typeface="Times New Roman" panose="02020603050405020304" pitchFamily="18" charset="0"/>
              </a:rPr>
              <a:t>Analyse segmentée en trois sous-unités interreliées (Hlady Rispal, 2009)</a:t>
            </a:r>
          </a:p>
          <a:p>
            <a:pPr algn="ctr"/>
            <a:endParaRPr lang="fr-FR" sz="10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1000" baseline="0" dirty="0">
                <a:solidFill>
                  <a:schemeClr val="tx2">
                    <a:lumMod val="75000"/>
                  </a:schemeClr>
                </a:solidFill>
                <a:latin typeface="Times New Roman" panose="02020603050405020304" pitchFamily="18" charset="0"/>
                <a:cs typeface="Times New Roman" panose="02020603050405020304" pitchFamily="18" charset="0"/>
              </a:rPr>
              <a:t>Posture d’observateur participateur (Baumard et al., 1999)</a:t>
            </a:r>
          </a:p>
          <a:p>
            <a:pPr algn="ctr"/>
            <a:endParaRPr lang="fr-FR" sz="1000" baseline="0"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1000" dirty="0">
                <a:solidFill>
                  <a:schemeClr val="tx2">
                    <a:lumMod val="75000"/>
                  </a:schemeClr>
                </a:solidFill>
                <a:latin typeface="Times New Roman" panose="02020603050405020304" pitchFamily="18" charset="0"/>
                <a:cs typeface="Times New Roman" panose="02020603050405020304" pitchFamily="18" charset="0"/>
              </a:rPr>
              <a:t>Codage par </a:t>
            </a:r>
            <a:r>
              <a:rPr lang="fr-FR" sz="1000" i="1" dirty="0">
                <a:solidFill>
                  <a:schemeClr val="tx2">
                    <a:lumMod val="75000"/>
                  </a:schemeClr>
                </a:solidFill>
                <a:latin typeface="Times New Roman" panose="02020603050405020304" pitchFamily="18" charset="0"/>
                <a:cs typeface="Times New Roman" panose="02020603050405020304" pitchFamily="18" charset="0"/>
              </a:rPr>
              <a:t>Nvivo</a:t>
            </a:r>
            <a:r>
              <a:rPr lang="fr-FR" sz="1000" dirty="0">
                <a:solidFill>
                  <a:schemeClr val="tx2">
                    <a:lumMod val="75000"/>
                  </a:schemeClr>
                </a:solidFill>
                <a:latin typeface="Times New Roman" panose="02020603050405020304" pitchFamily="18" charset="0"/>
                <a:cs typeface="Times New Roman" panose="02020603050405020304" pitchFamily="18" charset="0"/>
              </a:rPr>
              <a:t> 12</a:t>
            </a:r>
            <a:endParaRPr lang="fr-FR" sz="1000" baseline="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97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FA123E7-77EA-4F53-A00E-7AD2EF071A26}"/>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14249CD2-3C51-4BC7-AC31-177784F4A008}"/>
              </a:ext>
            </a:extLst>
          </p:cNvPr>
          <p:cNvSpPr>
            <a:spLocks noGrp="1"/>
          </p:cNvSpPr>
          <p:nvPr>
            <p:ph type="sldNum" sz="quarter" idx="11"/>
          </p:nvPr>
        </p:nvSpPr>
        <p:spPr/>
        <p:txBody>
          <a:bodyPr/>
          <a:lstStyle/>
          <a:p>
            <a:pPr>
              <a:defRPr/>
            </a:pPr>
            <a:fld id="{1105F73E-D302-7A49-9D49-5CFFB39DEAD8}" type="slidenum">
              <a:rPr lang="fr-FR" smtClean="0"/>
              <a:pPr>
                <a:defRPr/>
              </a:pPr>
              <a:t>7</a:t>
            </a:fld>
            <a:endParaRPr lang="fr-FR" dirty="0"/>
          </a:p>
        </p:txBody>
      </p:sp>
      <p:graphicFrame>
        <p:nvGraphicFramePr>
          <p:cNvPr id="9" name="Espace réservé du contenu 1">
            <a:extLst>
              <a:ext uri="{FF2B5EF4-FFF2-40B4-BE49-F238E27FC236}">
                <a16:creationId xmlns:a16="http://schemas.microsoft.com/office/drawing/2014/main" id="{1FA098C1-0F53-4346-A050-0DBDA5EFBB19}"/>
              </a:ext>
            </a:extLst>
          </p:cNvPr>
          <p:cNvGraphicFramePr>
            <a:graphicFrameLocks/>
          </p:cNvGraphicFramePr>
          <p:nvPr>
            <p:extLst>
              <p:ext uri="{D42A27DB-BD31-4B8C-83A1-F6EECF244321}">
                <p14:modId xmlns:p14="http://schemas.microsoft.com/office/powerpoint/2010/main" val="2529442988"/>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eau 11">
            <a:extLst>
              <a:ext uri="{FF2B5EF4-FFF2-40B4-BE49-F238E27FC236}">
                <a16:creationId xmlns:a16="http://schemas.microsoft.com/office/drawing/2014/main" id="{E437D6EE-8589-478D-842B-6600A9E54B76}"/>
              </a:ext>
            </a:extLst>
          </p:cNvPr>
          <p:cNvGraphicFramePr>
            <a:graphicFrameLocks noGrp="1"/>
          </p:cNvGraphicFramePr>
          <p:nvPr>
            <p:extLst>
              <p:ext uri="{D42A27DB-BD31-4B8C-83A1-F6EECF244321}">
                <p14:modId xmlns:p14="http://schemas.microsoft.com/office/powerpoint/2010/main" val="1675064939"/>
              </p:ext>
            </p:extLst>
          </p:nvPr>
        </p:nvGraphicFramePr>
        <p:xfrm>
          <a:off x="602026" y="720850"/>
          <a:ext cx="8382947" cy="4348216"/>
        </p:xfrm>
        <a:graphic>
          <a:graphicData uri="http://schemas.openxmlformats.org/drawingml/2006/table">
            <a:tbl>
              <a:tblPr firstRow="1" firstCol="1" bandRow="1"/>
              <a:tblGrid>
                <a:gridCol w="744016">
                  <a:extLst>
                    <a:ext uri="{9D8B030D-6E8A-4147-A177-3AD203B41FA5}">
                      <a16:colId xmlns:a16="http://schemas.microsoft.com/office/drawing/2014/main" val="647657822"/>
                    </a:ext>
                  </a:extLst>
                </a:gridCol>
                <a:gridCol w="840567">
                  <a:extLst>
                    <a:ext uri="{9D8B030D-6E8A-4147-A177-3AD203B41FA5}">
                      <a16:colId xmlns:a16="http://schemas.microsoft.com/office/drawing/2014/main" val="900625896"/>
                    </a:ext>
                  </a:extLst>
                </a:gridCol>
                <a:gridCol w="1505068">
                  <a:extLst>
                    <a:ext uri="{9D8B030D-6E8A-4147-A177-3AD203B41FA5}">
                      <a16:colId xmlns:a16="http://schemas.microsoft.com/office/drawing/2014/main" val="365838366"/>
                    </a:ext>
                  </a:extLst>
                </a:gridCol>
                <a:gridCol w="1397158">
                  <a:extLst>
                    <a:ext uri="{9D8B030D-6E8A-4147-A177-3AD203B41FA5}">
                      <a16:colId xmlns:a16="http://schemas.microsoft.com/office/drawing/2014/main" val="1315393638"/>
                    </a:ext>
                  </a:extLst>
                </a:gridCol>
                <a:gridCol w="3868476">
                  <a:extLst>
                    <a:ext uri="{9D8B030D-6E8A-4147-A177-3AD203B41FA5}">
                      <a16:colId xmlns:a16="http://schemas.microsoft.com/office/drawing/2014/main" val="432461612"/>
                    </a:ext>
                  </a:extLst>
                </a:gridCol>
                <a:gridCol w="27662">
                  <a:extLst>
                    <a:ext uri="{9D8B030D-6E8A-4147-A177-3AD203B41FA5}">
                      <a16:colId xmlns:a16="http://schemas.microsoft.com/office/drawing/2014/main" val="2684775706"/>
                    </a:ext>
                  </a:extLst>
                </a:gridCol>
              </a:tblGrid>
              <a:tr h="190794">
                <a:tc>
                  <a:txBody>
                    <a:bodyPr/>
                    <a:lstStyle/>
                    <a:p>
                      <a:pPr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Période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76200"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Découpage séquentiel</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76200"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Caractérisation de la séquence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2" marR="2262" marT="2262" marB="22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1118961"/>
                  </a:ext>
                </a:extLst>
              </a:tr>
              <a:tr h="288910">
                <a:tc>
                  <a:txBody>
                    <a:bodyPr/>
                    <a:lstStyle/>
                    <a:p>
                      <a:pPr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1</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1993 - avril 2017</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pré-EBE où le portage de l'expérimentation est effectué par le CLE.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Une innovation sociale co-construite permise par le partage d’une proximité géographique et d’une logique sociale.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2" marR="2262" marT="2262" marB="2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035711"/>
                  </a:ext>
                </a:extLst>
              </a:tr>
              <a:tr h="1074384">
                <a:tc>
                  <a:txBody>
                    <a:bodyPr/>
                    <a:lstStyle/>
                    <a:p>
                      <a:pPr algn="ctr">
                        <a:lnSpc>
                          <a:spcPct val="100000"/>
                        </a:lnSpc>
                        <a:spcAft>
                          <a:spcPts val="800"/>
                        </a:spcAft>
                      </a:pPr>
                      <a:r>
                        <a:rPr lang="fr-FR" sz="9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2</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fr-FR"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Avril 2017 - février 2019</a:t>
                      </a:r>
                      <a:endParaRPr lang="fr-FR" sz="9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76200" algn="just">
                        <a:lnSpc>
                          <a:spcPct val="100000"/>
                        </a:lnSpc>
                        <a:spcAft>
                          <a:spcPts val="800"/>
                        </a:spcAft>
                      </a:pPr>
                      <a:endPar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76200" algn="just">
                        <a:lnSpc>
                          <a:spcPct val="100000"/>
                        </a:lnSpc>
                        <a:spcAft>
                          <a:spcPts val="800"/>
                        </a:spcAft>
                      </a:pPr>
                      <a:endPar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de gouvernance bicéphale de l'expérimentation.</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0" marR="76200" lvl="0" indent="0" algn="just" defTabSz="457200" rtl="0" eaLnBrk="1" fontAlgn="auto" latinLnBrk="0" hangingPunct="1">
                        <a:lnSpc>
                          <a:spcPct val="100000"/>
                        </a:lnSpc>
                        <a:spcBef>
                          <a:spcPts val="0"/>
                        </a:spcBef>
                        <a:spcAft>
                          <a:spcPts val="800"/>
                        </a:spcAft>
                        <a:buClrTx/>
                        <a:buSzTx/>
                        <a:buFontTx/>
                        <a:buNone/>
                        <a:tabLst/>
                        <a:defRPr/>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Difficile co-construction (Vaillancourt, 2014) entre l’échelon national et l’échelon territorial.  Tensions naissantes sur le territoire : </a:t>
                      </a:r>
                    </a:p>
                    <a:p>
                      <a:pPr marL="171450" marR="76200" lvl="0" indent="-171450" algn="just" defTabSz="457200" rtl="0" eaLnBrk="1" fontAlgn="auto" latinLnBrk="0" hangingPunct="1">
                        <a:lnSpc>
                          <a:spcPct val="100000"/>
                        </a:lnSpc>
                        <a:spcBef>
                          <a:spcPts val="0"/>
                        </a:spcBef>
                        <a:spcAft>
                          <a:spcPts val="800"/>
                        </a:spcAft>
                        <a:buClrTx/>
                        <a:buSzTx/>
                        <a:buFont typeface="Wingdings" panose="05000000000000000000" pitchFamily="2" charset="2"/>
                        <a:buChar char="à"/>
                        <a:tabLst/>
                        <a:defRPr/>
                      </a:pPr>
                      <a:r>
                        <a:rPr lang="fr-FR" sz="900" dirty="0">
                          <a:solidFill>
                            <a:schemeClr val="tx2">
                              <a:lumMod val="75000"/>
                            </a:schemeClr>
                          </a:solidFill>
                          <a:latin typeface="Times New Roman" panose="02020603050405020304" pitchFamily="18" charset="0"/>
                          <a:cs typeface="Times New Roman" panose="02020603050405020304" pitchFamily="18" charset="0"/>
                        </a:rPr>
                        <a:t>Prescriptions incompatibles </a:t>
                      </a:r>
                      <a:r>
                        <a:rPr lang="fr-FR" sz="9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(Kahn </a:t>
                      </a:r>
                      <a:r>
                        <a:rPr lang="fr-FR" sz="900" i="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et al.</a:t>
                      </a:r>
                      <a:r>
                        <a:rPr lang="fr-FR" sz="9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1964 ; Pache et Santos, 2010 ; Greenwood </a:t>
                      </a:r>
                      <a:r>
                        <a:rPr lang="fr-FR" sz="900" i="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et al.</a:t>
                      </a:r>
                      <a:r>
                        <a:rPr lang="fr-FR" sz="9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2011) entre les logiques.</a:t>
                      </a:r>
                    </a:p>
                    <a:p>
                      <a:pPr marL="171450" marR="76200" lvl="0" indent="-171450" algn="just" defTabSz="457200" rtl="0" eaLnBrk="1" fontAlgn="auto" latinLnBrk="0" hangingPunct="1">
                        <a:lnSpc>
                          <a:spcPct val="100000"/>
                        </a:lnSpc>
                        <a:spcBef>
                          <a:spcPts val="0"/>
                        </a:spcBef>
                        <a:spcAft>
                          <a:spcPts val="800"/>
                        </a:spcAft>
                        <a:buClrTx/>
                        <a:buSzTx/>
                        <a:buFont typeface="Wingdings" panose="05000000000000000000" pitchFamily="2" charset="2"/>
                        <a:buChar char="à"/>
                        <a:tabLst/>
                        <a:defRPr/>
                      </a:pPr>
                      <a:r>
                        <a:rPr lang="fr-FR" sz="9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Proximité géographique comme source de conflits.</a:t>
                      </a:r>
                    </a:p>
                    <a:p>
                      <a:pPr marL="171450" marR="76200" lvl="0" indent="-171450" algn="just" defTabSz="457200" rtl="0" eaLnBrk="1" fontAlgn="auto" latinLnBrk="0" hangingPunct="1">
                        <a:lnSpc>
                          <a:spcPct val="100000"/>
                        </a:lnSpc>
                        <a:spcBef>
                          <a:spcPts val="0"/>
                        </a:spcBef>
                        <a:spcAft>
                          <a:spcPts val="800"/>
                        </a:spcAft>
                        <a:buClrTx/>
                        <a:buSzTx/>
                        <a:buFont typeface="Wingdings" panose="05000000000000000000" pitchFamily="2" charset="2"/>
                        <a:buChar char="à"/>
                        <a:tabLst/>
                        <a:defRPr/>
                      </a:pPr>
                      <a:r>
                        <a:rPr lang="fr-FR" sz="9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900" dirty="0">
                          <a:solidFill>
                            <a:schemeClr val="tx2">
                              <a:lumMod val="75000"/>
                            </a:schemeClr>
                          </a:solidFill>
                          <a:latin typeface="Times New Roman" panose="02020603050405020304" pitchFamily="18" charset="0"/>
                          <a:cs typeface="Times New Roman" panose="02020603050405020304" pitchFamily="18" charset="0"/>
                        </a:rPr>
                        <a:t>Manque de formalisation du rôle des acteurs (Callens et Uzunidis, 2009).</a:t>
                      </a:r>
                    </a:p>
                  </a:txBody>
                  <a:tcPr marL="2262" marR="2262" marT="2262" marB="2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134374"/>
                  </a:ext>
                </a:extLst>
              </a:tr>
              <a:tr h="766251">
                <a:tc rowSpan="2">
                  <a:txBody>
                    <a:bodyPr/>
                    <a:lstStyle/>
                    <a:p>
                      <a:pPr algn="ctr">
                        <a:lnSpc>
                          <a:spcPct val="100000"/>
                        </a:lnSpc>
                        <a:spcAft>
                          <a:spcPts val="800"/>
                        </a:spcAft>
                      </a:pPr>
                      <a:r>
                        <a:rPr lang="fr-FR" sz="9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3</a:t>
                      </a:r>
                      <a:endParaRPr lang="fr-FR" sz="9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800"/>
                        </a:spcAft>
                      </a:pPr>
                      <a:r>
                        <a:rPr lang="fr-FR"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Février 2019 - juillet 2020</a:t>
                      </a:r>
                      <a:endParaRPr lang="fr-FR" sz="9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de latence : prédominance de l’EBE dans la gouvernance territoriale.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Février 2019 - février 2020 : 1ère partie de la séquence 3 : les commissions          sont toujours en fonctionnement.</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Latence du comité local (absence de gouvernance territoriale par le CLE prolongée par le Covid et le report des élections municipales).</a:t>
                      </a:r>
                    </a:p>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Isomorphisme mimétique </a:t>
                      </a:r>
                      <a:r>
                        <a:rPr lang="fr-FR" sz="900" dirty="0">
                          <a:solidFill>
                            <a:schemeClr val="tx2">
                              <a:lumMod val="75000"/>
                            </a:schemeClr>
                          </a:solidFill>
                          <a:latin typeface="Times New Roman" panose="02020603050405020304" pitchFamily="18" charset="0"/>
                          <a:cs typeface="Times New Roman" panose="02020603050405020304" pitchFamily="18" charset="0"/>
                        </a:rPr>
                        <a:t>(DiMaggio et Powell, 1983) </a:t>
                      </a: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 l’EBE vis-à-vis des entreprises classiques comme facteur : </a:t>
                      </a:r>
                    </a:p>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D</a:t>
                      </a: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 stabilité et de légitimation.</a:t>
                      </a:r>
                    </a:p>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cs typeface="Times New Roman" panose="02020603050405020304" pitchFamily="18" charset="0"/>
                          <a:sym typeface="Wingdings" panose="05000000000000000000" pitchFamily="2" charset="2"/>
                        </a:rPr>
                        <a:t> D</a:t>
                      </a:r>
                      <a:r>
                        <a:rPr lang="fr-FR" sz="900" dirty="0">
                          <a:solidFill>
                            <a:schemeClr val="tx2">
                              <a:lumMod val="75000"/>
                            </a:schemeClr>
                          </a:solidFill>
                          <a:latin typeface="Times New Roman" panose="02020603050405020304" pitchFamily="18" charset="0"/>
                          <a:cs typeface="Times New Roman" panose="02020603050405020304" pitchFamily="18" charset="0"/>
                        </a:rPr>
                        <a:t>’altération de la démocratie directe et de la co-construction. </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900" dirty="0">
                          <a:solidFill>
                            <a:schemeClr val="tx2">
                              <a:lumMod val="75000"/>
                            </a:schemeClr>
                          </a:solidFill>
                          <a:latin typeface="Times New Roman" panose="02020603050405020304" pitchFamily="18" charset="0"/>
                          <a:cs typeface="Times New Roman" panose="02020603050405020304" pitchFamily="18" charset="0"/>
                        </a:rPr>
                        <a:t>Permet d’entreprendre la conciliation des injonctions concurrentes des logiques sociale et marchande.</a:t>
                      </a:r>
                    </a:p>
                  </a:txBody>
                  <a:tcPr marL="2262" marR="2262" marT="2262" marB="2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033087"/>
                  </a:ext>
                </a:extLst>
              </a:tr>
              <a:tr h="66482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R="76200"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Février 2020 - juillet 2020 : 2ème partie de la séquence 3 : les commissions ne     fonctionnent plus.</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07000"/>
                        </a:lnSpc>
                        <a:spcAft>
                          <a:spcPts val="800"/>
                        </a:spcAft>
                      </a:pPr>
                      <a:r>
                        <a:rPr lang="fr-FR"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879636"/>
                  </a:ext>
                </a:extLst>
              </a:tr>
              <a:tr h="1212454">
                <a:tc>
                  <a:txBody>
                    <a:bodyPr/>
                    <a:lstStyle/>
                    <a:p>
                      <a:pPr algn="ctr">
                        <a:lnSpc>
                          <a:spcPct val="100000"/>
                        </a:lnSpc>
                        <a:spcAft>
                          <a:spcPts val="800"/>
                        </a:spcAft>
                      </a:pPr>
                      <a:r>
                        <a:rPr lang="fr-FR" sz="9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4</a:t>
                      </a:r>
                      <a:endParaRPr lang="fr-FR" sz="9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Juillet 2020 – octobre 2021</a:t>
                      </a:r>
                    </a:p>
                    <a:p>
                      <a:pPr algn="ctr">
                        <a:lnSpc>
                          <a:spcPct val="100000"/>
                        </a:lnSpc>
                        <a:spcAft>
                          <a:spcPts val="800"/>
                        </a:spcAft>
                      </a:pPr>
                      <a:r>
                        <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(fin de période d’observation)</a:t>
                      </a:r>
                    </a:p>
                  </a:txBody>
                  <a:tcPr marL="15080" marR="15080" marT="15080" marB="15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800"/>
                        </a:spcAft>
                      </a:pPr>
                      <a:endPar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endPar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Séquence de relance de la gouvernance territoriale par le CLE.</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9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080" marR="15080" marT="15080" marB="150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just">
                        <a:lnSpc>
                          <a:spcPct val="100000"/>
                        </a:lnSpc>
                        <a:spcAft>
                          <a:spcPts val="800"/>
                        </a:spcAft>
                      </a:pPr>
                      <a:r>
                        <a:rPr lang="fr-FR"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D’une expérimentation à un dispositif pour l’emploi : institutionnalisation de l’expérimentation.</a:t>
                      </a:r>
                    </a:p>
                    <a:p>
                      <a:pPr algn="just">
                        <a:lnSpc>
                          <a:spcPct val="100000"/>
                        </a:lnSpc>
                        <a:spcAft>
                          <a:spcPts val="800"/>
                        </a:spcAft>
                      </a:pPr>
                      <a:r>
                        <a:rPr lang="fr-FR" sz="900" dirty="0">
                          <a:solidFill>
                            <a:schemeClr val="tx2">
                              <a:lumMod val="75000"/>
                            </a:schemeClr>
                          </a:solidFill>
                          <a:effectLst/>
                          <a:latin typeface="Times New Roman" panose="02020603050405020304" pitchFamily="18" charset="0"/>
                          <a:cs typeface="Times New Roman" panose="02020603050405020304" pitchFamily="18" charset="0"/>
                        </a:rPr>
                        <a:t>CLE : </a:t>
                      </a:r>
                      <a:r>
                        <a:rPr lang="fr-FR" sz="900" dirty="0">
                          <a:solidFill>
                            <a:schemeClr val="tx2">
                              <a:lumMod val="75000"/>
                            </a:schemeClr>
                          </a:solidFill>
                          <a:latin typeface="Times New Roman" panose="02020603050405020304" pitchFamily="18" charset="0"/>
                          <a:cs typeface="Times New Roman" panose="02020603050405020304" pitchFamily="18" charset="0"/>
                        </a:rPr>
                        <a:t>Isomorphisme mimétique vis-à-vis des acteurs institutionnels de l’emploi (logique administrative dominante), amélioration du processus participatif. </a:t>
                      </a:r>
                    </a:p>
                    <a:p>
                      <a:pPr algn="just">
                        <a:lnSpc>
                          <a:spcPct val="100000"/>
                        </a:lnSpc>
                        <a:spcAft>
                          <a:spcPts val="800"/>
                        </a:spcAft>
                      </a:pPr>
                      <a:r>
                        <a:rPr lang="fr-FR" sz="900" dirty="0">
                          <a:solidFill>
                            <a:schemeClr val="tx2">
                              <a:lumMod val="75000"/>
                            </a:schemeClr>
                          </a:solidFill>
                          <a:latin typeface="Times New Roman" panose="02020603050405020304" pitchFamily="18" charset="0"/>
                          <a:cs typeface="Times New Roman" panose="02020603050405020304" pitchFamily="18" charset="0"/>
                        </a:rPr>
                        <a:t>Entre le CLE et l’EBE: développement d’une proximité organisationnelle, formalisation du rôle des acteurs, réduction des tensions dans la gouvernance territoriale.</a:t>
                      </a:r>
                    </a:p>
                  </a:txBody>
                  <a:tcPr marL="2262" marR="2262" marT="2262" marB="22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768037352"/>
                  </a:ext>
                </a:extLst>
              </a:tr>
            </a:tbl>
          </a:graphicData>
        </a:graphic>
      </p:graphicFrame>
    </p:spTree>
    <p:extLst>
      <p:ext uri="{BB962C8B-B14F-4D97-AF65-F5344CB8AC3E}">
        <p14:creationId xmlns:p14="http://schemas.microsoft.com/office/powerpoint/2010/main" val="10177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5F17678-AD76-47A0-833F-7A4CC702FF8A}"/>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4EA70D63-1794-47E7-AA3C-F099DDA9E1A2}"/>
              </a:ext>
            </a:extLst>
          </p:cNvPr>
          <p:cNvSpPr>
            <a:spLocks noGrp="1"/>
          </p:cNvSpPr>
          <p:nvPr>
            <p:ph type="sldNum" sz="quarter" idx="11"/>
          </p:nvPr>
        </p:nvSpPr>
        <p:spPr/>
        <p:txBody>
          <a:bodyPr/>
          <a:lstStyle/>
          <a:p>
            <a:pPr>
              <a:defRPr/>
            </a:pPr>
            <a:fld id="{1105F73E-D302-7A49-9D49-5CFFB39DEAD8}" type="slidenum">
              <a:rPr lang="fr-FR" smtClean="0"/>
              <a:pPr>
                <a:defRPr/>
              </a:pPr>
              <a:t>8</a:t>
            </a:fld>
            <a:endParaRPr lang="fr-FR" dirty="0"/>
          </a:p>
        </p:txBody>
      </p:sp>
      <p:graphicFrame>
        <p:nvGraphicFramePr>
          <p:cNvPr id="6" name="Espace réservé du contenu 1">
            <a:extLst>
              <a:ext uri="{FF2B5EF4-FFF2-40B4-BE49-F238E27FC236}">
                <a16:creationId xmlns:a16="http://schemas.microsoft.com/office/drawing/2014/main" id="{D11D0125-E459-497E-99DE-D7B15EF8DD5A}"/>
              </a:ext>
            </a:extLst>
          </p:cNvPr>
          <p:cNvGraphicFramePr>
            <a:graphicFrameLocks/>
          </p:cNvGraphicFramePr>
          <p:nvPr>
            <p:extLst>
              <p:ext uri="{D42A27DB-BD31-4B8C-83A1-F6EECF244321}">
                <p14:modId xmlns:p14="http://schemas.microsoft.com/office/powerpoint/2010/main" val="2702505155"/>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1EECBC0-B20C-40AB-A595-B7F62A9274E5}"/>
              </a:ext>
            </a:extLst>
          </p:cNvPr>
          <p:cNvSpPr/>
          <p:nvPr/>
        </p:nvSpPr>
        <p:spPr>
          <a:xfrm>
            <a:off x="3725583" y="1077252"/>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Institutionnalisation (Jacob, 2005) comme processus transformant les organisations et leurs règles en une série d’étapes (</a:t>
            </a:r>
            <a:r>
              <a:rPr lang="fr-FR" sz="1200" dirty="0" err="1">
                <a:solidFill>
                  <a:schemeClr val="tx2">
                    <a:lumMod val="75000"/>
                  </a:schemeClr>
                </a:solidFill>
                <a:latin typeface="Times New Roman" panose="02020603050405020304" pitchFamily="18" charset="0"/>
                <a:cs typeface="Times New Roman" panose="02020603050405020304" pitchFamily="18" charset="0"/>
              </a:rPr>
              <a:t>Zucker</a:t>
            </a:r>
            <a:r>
              <a:rPr lang="fr-FR" sz="1200" dirty="0">
                <a:solidFill>
                  <a:schemeClr val="tx2">
                    <a:lumMod val="75000"/>
                  </a:schemeClr>
                </a:solidFill>
                <a:latin typeface="Times New Roman" panose="02020603050405020304" pitchFamily="18" charset="0"/>
                <a:cs typeface="Times New Roman" panose="02020603050405020304" pitchFamily="18" charset="0"/>
              </a:rPr>
              <a:t>, 1987)</a:t>
            </a:r>
          </a:p>
        </p:txBody>
      </p:sp>
      <p:sp>
        <p:nvSpPr>
          <p:cNvPr id="7" name="Rectangle 6">
            <a:extLst>
              <a:ext uri="{FF2B5EF4-FFF2-40B4-BE49-F238E27FC236}">
                <a16:creationId xmlns:a16="http://schemas.microsoft.com/office/drawing/2014/main" id="{7ECEE374-BB41-4A2A-8379-AB1208FA8466}"/>
              </a:ext>
            </a:extLst>
          </p:cNvPr>
          <p:cNvSpPr/>
          <p:nvPr/>
        </p:nvSpPr>
        <p:spPr>
          <a:xfrm>
            <a:off x="990374" y="2701467"/>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Création de cadres d’action stables (stabilité isomorphique, Greenwood et al., 2002) permettant d’assurer le résultat de l’action collective</a:t>
            </a:r>
          </a:p>
        </p:txBody>
      </p:sp>
      <p:sp>
        <p:nvSpPr>
          <p:cNvPr id="8" name="Rectangle 7">
            <a:extLst>
              <a:ext uri="{FF2B5EF4-FFF2-40B4-BE49-F238E27FC236}">
                <a16:creationId xmlns:a16="http://schemas.microsoft.com/office/drawing/2014/main" id="{590074BA-ACD3-4DC8-A338-AB4A9E4D12C3}"/>
              </a:ext>
            </a:extLst>
          </p:cNvPr>
          <p:cNvSpPr/>
          <p:nvPr/>
        </p:nvSpPr>
        <p:spPr>
          <a:xfrm>
            <a:off x="990376" y="1078914"/>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Expérimentation comme une nouvelle action publique co-construite, portée par une ONG dans une démarche </a:t>
            </a:r>
            <a:r>
              <a:rPr lang="fr-FR" sz="1200" i="1" dirty="0">
                <a:solidFill>
                  <a:schemeClr val="tx2">
                    <a:lumMod val="75000"/>
                  </a:schemeClr>
                </a:solidFill>
                <a:latin typeface="Times New Roman" panose="02020603050405020304" pitchFamily="18" charset="0"/>
                <a:cs typeface="Times New Roman" panose="02020603050405020304" pitchFamily="18" charset="0"/>
              </a:rPr>
              <a:t>bottom-up</a:t>
            </a:r>
          </a:p>
        </p:txBody>
      </p:sp>
      <p:sp>
        <p:nvSpPr>
          <p:cNvPr id="9" name="Rectangle 8">
            <a:extLst>
              <a:ext uri="{FF2B5EF4-FFF2-40B4-BE49-F238E27FC236}">
                <a16:creationId xmlns:a16="http://schemas.microsoft.com/office/drawing/2014/main" id="{07D1856E-BE6C-4664-AFF2-7B031CAA8EE2}"/>
              </a:ext>
            </a:extLst>
          </p:cNvPr>
          <p:cNvSpPr/>
          <p:nvPr/>
        </p:nvSpPr>
        <p:spPr>
          <a:xfrm>
            <a:off x="3729514" y="2684932"/>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Rapprochement de l’EBE d’une entreprise classique, logique administrative dominante au sein du CLE</a:t>
            </a:r>
          </a:p>
        </p:txBody>
      </p:sp>
      <p:sp>
        <p:nvSpPr>
          <p:cNvPr id="11" name="Rectangle 10">
            <a:extLst>
              <a:ext uri="{FF2B5EF4-FFF2-40B4-BE49-F238E27FC236}">
                <a16:creationId xmlns:a16="http://schemas.microsoft.com/office/drawing/2014/main" id="{84AE4F08-33DD-4B20-AC66-A479FBD4FAFF}"/>
              </a:ext>
            </a:extLst>
          </p:cNvPr>
          <p:cNvSpPr/>
          <p:nvPr/>
        </p:nvSpPr>
        <p:spPr>
          <a:xfrm>
            <a:off x="6598694" y="3288238"/>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Eloignement des principes fondateurs</a:t>
            </a:r>
          </a:p>
        </p:txBody>
      </p:sp>
      <p:pic>
        <p:nvPicPr>
          <p:cNvPr id="21" name="Graphique 20" descr="Badge 1 contour">
            <a:extLst>
              <a:ext uri="{FF2B5EF4-FFF2-40B4-BE49-F238E27FC236}">
                <a16:creationId xmlns:a16="http://schemas.microsoft.com/office/drawing/2014/main" id="{F965CACC-DA90-4C17-B499-4866263A35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78540" y="2035864"/>
            <a:ext cx="475617" cy="475617"/>
          </a:xfrm>
          <a:prstGeom prst="rect">
            <a:avLst/>
          </a:prstGeom>
        </p:spPr>
      </p:pic>
      <p:pic>
        <p:nvPicPr>
          <p:cNvPr id="23" name="Graphique 22" descr="Badge contour">
            <a:extLst>
              <a:ext uri="{FF2B5EF4-FFF2-40B4-BE49-F238E27FC236}">
                <a16:creationId xmlns:a16="http://schemas.microsoft.com/office/drawing/2014/main" id="{CD6DC782-EBFD-46D2-AE68-5D6850F191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17446" y="2052369"/>
            <a:ext cx="475616" cy="475616"/>
          </a:xfrm>
          <a:prstGeom prst="rect">
            <a:avLst/>
          </a:prstGeom>
        </p:spPr>
      </p:pic>
      <p:pic>
        <p:nvPicPr>
          <p:cNvPr id="27" name="Graphique 26" descr="Badge 4 contour">
            <a:extLst>
              <a:ext uri="{FF2B5EF4-FFF2-40B4-BE49-F238E27FC236}">
                <a16:creationId xmlns:a16="http://schemas.microsoft.com/office/drawing/2014/main" id="{1B18CED8-BDF9-4325-B92D-FA8E93F734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78487" y="3674922"/>
            <a:ext cx="490326" cy="490326"/>
          </a:xfrm>
          <a:prstGeom prst="rect">
            <a:avLst/>
          </a:prstGeom>
        </p:spPr>
      </p:pic>
      <p:pic>
        <p:nvPicPr>
          <p:cNvPr id="38" name="Graphique 37" descr="Badge 3 contour">
            <a:extLst>
              <a:ext uri="{FF2B5EF4-FFF2-40B4-BE49-F238E27FC236}">
                <a16:creationId xmlns:a16="http://schemas.microsoft.com/office/drawing/2014/main" id="{A589E02C-1BEB-4CCD-963B-CEAAFDF705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8540" y="3658387"/>
            <a:ext cx="484616" cy="484616"/>
          </a:xfrm>
          <a:prstGeom prst="rect">
            <a:avLst/>
          </a:prstGeom>
        </p:spPr>
      </p:pic>
      <p:cxnSp>
        <p:nvCxnSpPr>
          <p:cNvPr id="45" name="Connecteur droit avec flèche 44">
            <a:extLst>
              <a:ext uri="{FF2B5EF4-FFF2-40B4-BE49-F238E27FC236}">
                <a16:creationId xmlns:a16="http://schemas.microsoft.com/office/drawing/2014/main" id="{D641BBCE-74FA-4114-91FC-6A79470C6F03}"/>
              </a:ext>
            </a:extLst>
          </p:cNvPr>
          <p:cNvCxnSpPr>
            <a:cxnSpLocks/>
            <a:stCxn id="9" idx="3"/>
            <a:endCxn id="51" idx="1"/>
          </p:cNvCxnSpPr>
          <p:nvPr/>
        </p:nvCxnSpPr>
        <p:spPr>
          <a:xfrm flipV="1">
            <a:off x="6181461" y="2571750"/>
            <a:ext cx="424421" cy="59991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7" name="Connecteur droit avec flèche 46">
            <a:extLst>
              <a:ext uri="{FF2B5EF4-FFF2-40B4-BE49-F238E27FC236}">
                <a16:creationId xmlns:a16="http://schemas.microsoft.com/office/drawing/2014/main" id="{B599744B-C854-4464-A5A5-CB0034D45DF1}"/>
              </a:ext>
            </a:extLst>
          </p:cNvPr>
          <p:cNvCxnSpPr>
            <a:stCxn id="9" idx="3"/>
            <a:endCxn id="11" idx="1"/>
          </p:cNvCxnSpPr>
          <p:nvPr/>
        </p:nvCxnSpPr>
        <p:spPr>
          <a:xfrm>
            <a:off x="6181461" y="3171660"/>
            <a:ext cx="417233" cy="603306"/>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8" name="ZoneTexte 47">
            <a:extLst>
              <a:ext uri="{FF2B5EF4-FFF2-40B4-BE49-F238E27FC236}">
                <a16:creationId xmlns:a16="http://schemas.microsoft.com/office/drawing/2014/main" id="{817D5421-DB5D-4F48-B503-CB73D75C3C95}"/>
              </a:ext>
            </a:extLst>
          </p:cNvPr>
          <p:cNvSpPr txBox="1"/>
          <p:nvPr/>
        </p:nvSpPr>
        <p:spPr bwMode="auto">
          <a:xfrm>
            <a:off x="6782188" y="4591344"/>
            <a:ext cx="2099333" cy="461665"/>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ctr"/>
            <a:r>
              <a:rPr lang="fr-FR" sz="1000" i="1" baseline="0" dirty="0">
                <a:solidFill>
                  <a:schemeClr val="tx2">
                    <a:lumMod val="75000"/>
                  </a:schemeClr>
                </a:solidFill>
                <a:latin typeface="Times New Roman" panose="02020603050405020304" pitchFamily="18" charset="0"/>
                <a:cs typeface="Times New Roman" panose="02020603050405020304" pitchFamily="18" charset="0"/>
              </a:rPr>
              <a:t>Les principes fondateurs ne relèvent-ils pas de l’utopie initiale de l’expérimentation ?</a:t>
            </a:r>
          </a:p>
        </p:txBody>
      </p:sp>
      <p:sp>
        <p:nvSpPr>
          <p:cNvPr id="51" name="Rectangle 50">
            <a:extLst>
              <a:ext uri="{FF2B5EF4-FFF2-40B4-BE49-F238E27FC236}">
                <a16:creationId xmlns:a16="http://schemas.microsoft.com/office/drawing/2014/main" id="{902E8C42-2C49-4275-88EF-E27CFB82E15D}"/>
              </a:ext>
            </a:extLst>
          </p:cNvPr>
          <p:cNvSpPr/>
          <p:nvPr/>
        </p:nvSpPr>
        <p:spPr>
          <a:xfrm>
            <a:off x="6605882" y="2085022"/>
            <a:ext cx="2451947" cy="97345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2">
                    <a:lumMod val="75000"/>
                  </a:schemeClr>
                </a:solidFill>
                <a:latin typeface="Times New Roman" panose="02020603050405020304" pitchFamily="18" charset="0"/>
                <a:cs typeface="Times New Roman" panose="02020603050405020304" pitchFamily="18" charset="0"/>
              </a:rPr>
              <a:t>Stabilisation du processus</a:t>
            </a:r>
          </a:p>
        </p:txBody>
      </p:sp>
      <p:cxnSp>
        <p:nvCxnSpPr>
          <p:cNvPr id="34" name="Connecteur droit avec flèche 33">
            <a:extLst>
              <a:ext uri="{FF2B5EF4-FFF2-40B4-BE49-F238E27FC236}">
                <a16:creationId xmlns:a16="http://schemas.microsoft.com/office/drawing/2014/main" id="{9320FB58-8B04-4C74-BDD4-7B7E337863CD}"/>
              </a:ext>
            </a:extLst>
          </p:cNvPr>
          <p:cNvCxnSpPr>
            <a:stCxn id="11" idx="2"/>
            <a:endCxn id="48" idx="0"/>
          </p:cNvCxnSpPr>
          <p:nvPr/>
        </p:nvCxnSpPr>
        <p:spPr>
          <a:xfrm>
            <a:off x="7824668" y="4261693"/>
            <a:ext cx="7187" cy="32965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60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F27A920-BF6F-44C7-9B58-BB00D3F51D33}"/>
              </a:ext>
            </a:extLst>
          </p:cNvPr>
          <p:cNvSpPr>
            <a:spLocks noGrp="1"/>
          </p:cNvSpPr>
          <p:nvPr>
            <p:ph idx="1"/>
          </p:nvPr>
        </p:nvSpPr>
        <p:spPr>
          <a:xfrm>
            <a:off x="1062046" y="972903"/>
            <a:ext cx="7624753" cy="3394472"/>
          </a:xfrm>
        </p:spPr>
        <p:txBody>
          <a:bodyPr/>
          <a:lstStyle/>
          <a:p>
            <a:pPr algn="ctr"/>
            <a:endParaRPr lang="fr-FR" sz="2800" i="1"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fr-FR" sz="2800" i="1"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fr-FR" sz="2800" i="1"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2800" i="1" dirty="0">
                <a:solidFill>
                  <a:schemeClr val="tx2">
                    <a:lumMod val="75000"/>
                  </a:schemeClr>
                </a:solidFill>
                <a:latin typeface="Times New Roman" panose="02020603050405020304" pitchFamily="18" charset="0"/>
                <a:cs typeface="Times New Roman" panose="02020603050405020304" pitchFamily="18" charset="0"/>
              </a:rPr>
              <a:t>Merci de votre attention</a:t>
            </a:r>
          </a:p>
        </p:txBody>
      </p:sp>
      <p:sp>
        <p:nvSpPr>
          <p:cNvPr id="4" name="Espace réservé du pied de page 3">
            <a:extLst>
              <a:ext uri="{FF2B5EF4-FFF2-40B4-BE49-F238E27FC236}">
                <a16:creationId xmlns:a16="http://schemas.microsoft.com/office/drawing/2014/main" id="{F5B24A49-E177-4BD7-9B3B-173894398301}"/>
              </a:ext>
            </a:extLst>
          </p:cNvPr>
          <p:cNvSpPr>
            <a:spLocks noGrp="1"/>
          </p:cNvSpPr>
          <p:nvPr>
            <p:ph type="ftr" sz="quarter" idx="10"/>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0BD1754A-83F2-4F0C-AE18-9A6A5D898AF2}"/>
              </a:ext>
            </a:extLst>
          </p:cNvPr>
          <p:cNvSpPr>
            <a:spLocks noGrp="1"/>
          </p:cNvSpPr>
          <p:nvPr>
            <p:ph type="sldNum" sz="quarter" idx="11"/>
          </p:nvPr>
        </p:nvSpPr>
        <p:spPr/>
        <p:txBody>
          <a:bodyPr/>
          <a:lstStyle/>
          <a:p>
            <a:pPr>
              <a:defRPr/>
            </a:pPr>
            <a:fld id="{1105F73E-D302-7A49-9D49-5CFFB39DEAD8}" type="slidenum">
              <a:rPr lang="fr-FR" smtClean="0"/>
              <a:pPr>
                <a:defRPr/>
              </a:pPr>
              <a:t>9</a:t>
            </a:fld>
            <a:endParaRPr lang="fr-FR" dirty="0"/>
          </a:p>
        </p:txBody>
      </p:sp>
      <p:graphicFrame>
        <p:nvGraphicFramePr>
          <p:cNvPr id="6" name="Espace réservé du contenu 1">
            <a:extLst>
              <a:ext uri="{FF2B5EF4-FFF2-40B4-BE49-F238E27FC236}">
                <a16:creationId xmlns:a16="http://schemas.microsoft.com/office/drawing/2014/main" id="{3E505A93-5362-4822-A3F0-5093734D92F4}"/>
              </a:ext>
            </a:extLst>
          </p:cNvPr>
          <p:cNvGraphicFramePr>
            <a:graphicFrameLocks/>
          </p:cNvGraphicFramePr>
          <p:nvPr>
            <p:extLst>
              <p:ext uri="{D42A27DB-BD31-4B8C-83A1-F6EECF244321}">
                <p14:modId xmlns:p14="http://schemas.microsoft.com/office/powerpoint/2010/main" val="971174032"/>
              </p:ext>
            </p:extLst>
          </p:nvPr>
        </p:nvGraphicFramePr>
        <p:xfrm>
          <a:off x="1691266" y="12950"/>
          <a:ext cx="6696000" cy="58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269069"/>
      </p:ext>
    </p:extLst>
  </p:cSld>
  <p:clrMapOvr>
    <a:masterClrMapping/>
  </p:clrMapOvr>
</p:sld>
</file>

<file path=ppt/theme/theme1.xml><?xml version="1.0" encoding="utf-8"?>
<a:theme xmlns:a="http://schemas.openxmlformats.org/drawingml/2006/main" name="Modele_16-9_PPT_AMU_2017">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Modele_16-9_PPT_AMU_2017</Template>
  <TotalTime>522</TotalTime>
  <Words>1159</Words>
  <Application>Microsoft Macintosh PowerPoint</Application>
  <PresentationFormat>Affichage à l'écran (16:9)</PresentationFormat>
  <Paragraphs>194</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Lucida Grande</vt:lpstr>
      <vt:lpstr>Times New Roman</vt:lpstr>
      <vt:lpstr>Verdana</vt:lpstr>
      <vt:lpstr>Wingdings</vt:lpstr>
      <vt:lpstr>Modele_16-9_PPT_AMU_2017</vt:lpstr>
      <vt:lpstr>   Et si on n'avait pas tout essayé ?  Institutionnalisation de l'expérimentation TZCLD</vt:lpstr>
      <vt:lpstr>  1. Revue de littérature: Présentation de la question de recherche et définition de l’innovation sociale. 2. Cadre théorique constitué de trois approches complémentaires. 3. Cadre méthodologique. 4. Présentation des résultats principaux de la thèse sous forme processuelle. 5. Réponse à la problématique et 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RIZZO Anouk</dc:creator>
  <cp:lastModifiedBy>Amélie Lefebvre</cp:lastModifiedBy>
  <cp:revision>20</cp:revision>
  <cp:lastPrinted>2017-03-27T13:23:53Z</cp:lastPrinted>
  <dcterms:created xsi:type="dcterms:W3CDTF">2021-01-26T17:48:06Z</dcterms:created>
  <dcterms:modified xsi:type="dcterms:W3CDTF">2022-04-01T07:38:38Z</dcterms:modified>
</cp:coreProperties>
</file>