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63" r:id="rId2"/>
    <p:sldId id="264" r:id="rId3"/>
    <p:sldId id="268" r:id="rId4"/>
    <p:sldId id="267"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5340"/>
  </p:normalViewPr>
  <p:slideViewPr>
    <p:cSldViewPr snapToGrid="0">
      <p:cViewPr varScale="1">
        <p:scale>
          <a:sx n="125" d="100"/>
          <a:sy n="125"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C94255F-D7A7-4B8E-9404-91F10174B39A}" type="datetimeFigureOut">
              <a:rPr lang="fr-FR" smtClean="0"/>
              <a:t>12/05/2022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298423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C94255F-D7A7-4B8E-9404-91F10174B39A}" type="datetimeFigureOut">
              <a:rPr lang="fr-FR" smtClean="0"/>
              <a:t>12/05/2022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408733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C94255F-D7A7-4B8E-9404-91F10174B39A}" type="datetimeFigureOut">
              <a:rPr lang="fr-FR" smtClean="0"/>
              <a:t>12/05/2022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140437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C94255F-D7A7-4B8E-9404-91F10174B39A}" type="datetimeFigureOut">
              <a:rPr lang="fr-FR" smtClean="0"/>
              <a:t>12/05/2022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305078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C94255F-D7A7-4B8E-9404-91F10174B39A}" type="datetimeFigureOut">
              <a:rPr lang="fr-FR" smtClean="0"/>
              <a:t>12/05/2022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144811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C94255F-D7A7-4B8E-9404-91F10174B39A}" type="datetimeFigureOut">
              <a:rPr lang="fr-FR" smtClean="0"/>
              <a:t>12/05/2022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676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C94255F-D7A7-4B8E-9404-91F10174B39A}" type="datetimeFigureOut">
              <a:rPr lang="fr-FR" smtClean="0"/>
              <a:t>12/05/2022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320928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C94255F-D7A7-4B8E-9404-91F10174B39A}" type="datetimeFigureOut">
              <a:rPr lang="fr-FR" smtClean="0"/>
              <a:t>12/05/2022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350888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4255F-D7A7-4B8E-9404-91F10174B39A}" type="datetimeFigureOut">
              <a:rPr lang="fr-FR" smtClean="0"/>
              <a:t>12/05/2022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203879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9C94255F-D7A7-4B8E-9404-91F10174B39A}" type="datetimeFigureOut">
              <a:rPr lang="fr-FR" smtClean="0"/>
              <a:t>12/05/2022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237296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9C94255F-D7A7-4B8E-9404-91F10174B39A}" type="datetimeFigureOut">
              <a:rPr lang="fr-FR" smtClean="0"/>
              <a:t>12/05/2022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AA08A-0B50-4279-BFE5-3F80155A0BE7}" type="slidenum">
              <a:rPr lang="fr-FR" smtClean="0"/>
              <a:t>‹N°›</a:t>
            </a:fld>
            <a:endParaRPr lang="fr-FR"/>
          </a:p>
        </p:txBody>
      </p:sp>
    </p:spTree>
    <p:extLst>
      <p:ext uri="{BB962C8B-B14F-4D97-AF65-F5344CB8AC3E}">
        <p14:creationId xmlns:p14="http://schemas.microsoft.com/office/powerpoint/2010/main" val="133639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96000">
              <a:schemeClr val="accent1">
                <a:lumMod val="40000"/>
                <a:lumOff val="6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4255F-D7A7-4B8E-9404-91F10174B39A}" type="datetimeFigureOut">
              <a:rPr lang="fr-FR" smtClean="0"/>
              <a:t>12/05/2022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AA08A-0B50-4279-BFE5-3F80155A0BE7}" type="slidenum">
              <a:rPr lang="fr-FR" smtClean="0"/>
              <a:t>‹N°›</a:t>
            </a:fld>
            <a:endParaRPr lang="fr-FR"/>
          </a:p>
        </p:txBody>
      </p:sp>
    </p:spTree>
    <p:extLst>
      <p:ext uri="{BB962C8B-B14F-4D97-AF65-F5344CB8AC3E}">
        <p14:creationId xmlns:p14="http://schemas.microsoft.com/office/powerpoint/2010/main" val="173670325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35EEBE9-532D-C349-AE2A-A9CD320A63D5}"/>
              </a:ext>
            </a:extLst>
          </p:cNvPr>
          <p:cNvSpPr>
            <a:spLocks noGrp="1"/>
          </p:cNvSpPr>
          <p:nvPr>
            <p:ph idx="1"/>
          </p:nvPr>
        </p:nvSpPr>
        <p:spPr>
          <a:xfrm>
            <a:off x="592428" y="272955"/>
            <a:ext cx="10761372" cy="5904008"/>
          </a:xfrm>
        </p:spPr>
        <p:txBody>
          <a:bodyPr>
            <a:normAutofit/>
          </a:bodyPr>
          <a:lstStyle/>
          <a:p>
            <a:pPr marL="0" indent="0" algn="ctr">
              <a:buNone/>
            </a:pPr>
            <a:endParaRPr lang="fr-FR" sz="3600" b="1" dirty="0"/>
          </a:p>
          <a:p>
            <a:pPr marL="0" indent="0" algn="ctr">
              <a:buNone/>
            </a:pPr>
            <a:r>
              <a:rPr lang="fr-FR" sz="3600" b="1" dirty="0">
                <a:solidFill>
                  <a:schemeClr val="accent1">
                    <a:lumMod val="75000"/>
                  </a:schemeClr>
                </a:solidFill>
              </a:rPr>
              <a:t>« </a:t>
            </a:r>
            <a:r>
              <a:rPr lang="fr-FR" sz="4400" b="1" dirty="0">
                <a:solidFill>
                  <a:schemeClr val="accent1">
                    <a:lumMod val="75000"/>
                  </a:schemeClr>
                </a:solidFill>
              </a:rPr>
              <a:t>Territoire </a:t>
            </a:r>
            <a:r>
              <a:rPr lang="fr-FR" sz="4400" b="1">
                <a:solidFill>
                  <a:schemeClr val="accent1">
                    <a:lumMod val="75000"/>
                  </a:schemeClr>
                </a:solidFill>
              </a:rPr>
              <a:t>zéro chômeur </a:t>
            </a:r>
            <a:r>
              <a:rPr lang="fr-FR" sz="4400" b="1" dirty="0">
                <a:solidFill>
                  <a:schemeClr val="accent1">
                    <a:lumMod val="75000"/>
                  </a:schemeClr>
                </a:solidFill>
              </a:rPr>
              <a:t>de longue durée : ateliers sociaux ou ateliers nationaux du XXIème siècle ?</a:t>
            </a:r>
            <a:r>
              <a:rPr lang="fr-FR" sz="4400" dirty="0">
                <a:solidFill>
                  <a:schemeClr val="accent1">
                    <a:lumMod val="75000"/>
                  </a:schemeClr>
                </a:solidFill>
              </a:rPr>
              <a:t> </a:t>
            </a:r>
            <a:r>
              <a:rPr lang="fr-FR" sz="4400" b="1" dirty="0">
                <a:solidFill>
                  <a:schemeClr val="accent1">
                    <a:lumMod val="75000"/>
                  </a:schemeClr>
                </a:solidFill>
              </a:rPr>
              <a:t> </a:t>
            </a:r>
            <a:r>
              <a:rPr lang="fr-FR" sz="3600" b="1" dirty="0">
                <a:solidFill>
                  <a:schemeClr val="accent1">
                    <a:lumMod val="75000"/>
                  </a:schemeClr>
                </a:solidFill>
              </a:rPr>
              <a:t> »</a:t>
            </a:r>
            <a:endParaRPr lang="fr-FR" sz="3600" dirty="0">
              <a:solidFill>
                <a:schemeClr val="accent1">
                  <a:lumMod val="75000"/>
                </a:schemeClr>
              </a:solidFill>
            </a:endParaRPr>
          </a:p>
        </p:txBody>
      </p:sp>
      <p:sp>
        <p:nvSpPr>
          <p:cNvPr id="5" name="Espace réservé du pied de page 4">
            <a:extLst>
              <a:ext uri="{FF2B5EF4-FFF2-40B4-BE49-F238E27FC236}">
                <a16:creationId xmlns:a16="http://schemas.microsoft.com/office/drawing/2014/main" id="{342DE13B-2493-8942-B6F1-44F6833FAF2D}"/>
              </a:ext>
            </a:extLst>
          </p:cNvPr>
          <p:cNvSpPr>
            <a:spLocks noGrp="1"/>
          </p:cNvSpPr>
          <p:nvPr>
            <p:ph type="ftr" sz="quarter" idx="11"/>
          </p:nvPr>
        </p:nvSpPr>
        <p:spPr>
          <a:xfrm>
            <a:off x="0" y="2924672"/>
            <a:ext cx="11835685" cy="887473"/>
          </a:xfrm>
        </p:spPr>
        <p:txBody>
          <a:bodyPr/>
          <a:lstStyle/>
          <a:p>
            <a:r>
              <a:rPr lang="fr-FR" sz="1800" b="1" dirty="0">
                <a:solidFill>
                  <a:schemeClr val="accent5">
                    <a:lumMod val="50000"/>
                  </a:schemeClr>
                </a:solidFill>
              </a:rPr>
              <a:t>Journée d’étude TZC Lille 31 mars 2022</a:t>
            </a:r>
            <a:r>
              <a:rPr lang="fr-FR" sz="1800" dirty="0">
                <a:solidFill>
                  <a:schemeClr val="accent5">
                    <a:lumMod val="50000"/>
                  </a:schemeClr>
                </a:solidFill>
              </a:rPr>
              <a:t> </a:t>
            </a:r>
            <a:endParaRPr lang="en-US" sz="1800" b="1" dirty="0">
              <a:solidFill>
                <a:schemeClr val="accent5">
                  <a:lumMod val="50000"/>
                </a:schemeClr>
              </a:solidFill>
            </a:endParaRPr>
          </a:p>
        </p:txBody>
      </p:sp>
      <p:pic>
        <p:nvPicPr>
          <p:cNvPr id="4" name="Image 3">
            <a:extLst>
              <a:ext uri="{FF2B5EF4-FFF2-40B4-BE49-F238E27FC236}">
                <a16:creationId xmlns:a16="http://schemas.microsoft.com/office/drawing/2014/main" id="{A5091B2C-DB50-F54C-A0EC-52436C2FD347}"/>
              </a:ext>
            </a:extLst>
          </p:cNvPr>
          <p:cNvPicPr>
            <a:picLocks noChangeAspect="1"/>
          </p:cNvPicPr>
          <p:nvPr/>
        </p:nvPicPr>
        <p:blipFill>
          <a:blip r:embed="rId2"/>
          <a:stretch>
            <a:fillRect/>
          </a:stretch>
        </p:blipFill>
        <p:spPr>
          <a:xfrm>
            <a:off x="425242" y="5463669"/>
            <a:ext cx="2365453" cy="713294"/>
          </a:xfrm>
          <a:prstGeom prst="rect">
            <a:avLst/>
          </a:prstGeom>
        </p:spPr>
      </p:pic>
      <p:sp>
        <p:nvSpPr>
          <p:cNvPr id="6" name="ZoneTexte 5">
            <a:extLst>
              <a:ext uri="{FF2B5EF4-FFF2-40B4-BE49-F238E27FC236}">
                <a16:creationId xmlns:a16="http://schemas.microsoft.com/office/drawing/2014/main" id="{B46BC9F3-FDCF-434F-A591-44561EA26331}"/>
              </a:ext>
            </a:extLst>
          </p:cNvPr>
          <p:cNvSpPr txBox="1"/>
          <p:nvPr/>
        </p:nvSpPr>
        <p:spPr>
          <a:xfrm>
            <a:off x="425242" y="4353033"/>
            <a:ext cx="2457211" cy="830997"/>
          </a:xfrm>
          <a:prstGeom prst="rect">
            <a:avLst/>
          </a:prstGeom>
          <a:noFill/>
        </p:spPr>
        <p:txBody>
          <a:bodyPr wrap="none" rtlCol="0">
            <a:spAutoFit/>
          </a:bodyPr>
          <a:lstStyle/>
          <a:p>
            <a:r>
              <a:rPr lang="fr-FR" sz="2400" dirty="0"/>
              <a:t>Mathieu Béraud</a:t>
            </a:r>
          </a:p>
          <a:p>
            <a:r>
              <a:rPr lang="fr-FR" sz="2400" dirty="0"/>
              <a:t>Jean-Pascal </a:t>
            </a:r>
            <a:r>
              <a:rPr lang="fr-FR" sz="2400" dirty="0" err="1"/>
              <a:t>Higelé</a:t>
            </a:r>
            <a:endParaRPr lang="fr-FR" sz="2400" dirty="0"/>
          </a:p>
        </p:txBody>
      </p:sp>
    </p:spTree>
    <p:extLst>
      <p:ext uri="{BB962C8B-B14F-4D97-AF65-F5344CB8AC3E}">
        <p14:creationId xmlns:p14="http://schemas.microsoft.com/office/powerpoint/2010/main" val="152697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B12320-658F-8E40-B1C9-16FE601C0A0C}"/>
              </a:ext>
            </a:extLst>
          </p:cNvPr>
          <p:cNvSpPr>
            <a:spLocks noGrp="1"/>
          </p:cNvSpPr>
          <p:nvPr>
            <p:ph type="title"/>
          </p:nvPr>
        </p:nvSpPr>
        <p:spPr>
          <a:xfrm>
            <a:off x="838200" y="365125"/>
            <a:ext cx="10515600" cy="453741"/>
          </a:xfrm>
        </p:spPr>
        <p:txBody>
          <a:bodyPr>
            <a:normAutofit fontScale="90000"/>
          </a:bodyPr>
          <a:lstStyle/>
          <a:p>
            <a:pPr algn="ctr"/>
            <a:r>
              <a:rPr lang="fr-FR" sz="4600" b="1" dirty="0">
                <a:solidFill>
                  <a:schemeClr val="accent1">
                    <a:lumMod val="75000"/>
                  </a:schemeClr>
                </a:solidFill>
                <a:latin typeface="+mn-lt"/>
              </a:rPr>
              <a:t>Introduction </a:t>
            </a:r>
            <a:r>
              <a:rPr lang="fr-FR" dirty="0">
                <a:solidFill>
                  <a:schemeClr val="accent1">
                    <a:lumMod val="75000"/>
                  </a:schemeClr>
                </a:solidFill>
                <a:latin typeface="+mn-lt"/>
              </a:rPr>
              <a:t>1/2 </a:t>
            </a:r>
          </a:p>
        </p:txBody>
      </p:sp>
      <p:sp>
        <p:nvSpPr>
          <p:cNvPr id="3" name="Espace réservé du contenu 2">
            <a:extLst>
              <a:ext uri="{FF2B5EF4-FFF2-40B4-BE49-F238E27FC236}">
                <a16:creationId xmlns:a16="http://schemas.microsoft.com/office/drawing/2014/main" id="{563C51E8-6302-B94B-9084-751094E7EC6D}"/>
              </a:ext>
            </a:extLst>
          </p:cNvPr>
          <p:cNvSpPr>
            <a:spLocks noGrp="1"/>
          </p:cNvSpPr>
          <p:nvPr>
            <p:ph idx="1"/>
          </p:nvPr>
        </p:nvSpPr>
        <p:spPr>
          <a:xfrm>
            <a:off x="259308" y="818867"/>
            <a:ext cx="11632442" cy="5767530"/>
          </a:xfrm>
        </p:spPr>
        <p:txBody>
          <a:bodyPr>
            <a:noAutofit/>
          </a:bodyPr>
          <a:lstStyle/>
          <a:p>
            <a:pPr marL="0" indent="0">
              <a:buNone/>
            </a:pPr>
            <a:r>
              <a:rPr lang="fr-FR" sz="2600" b="1" dirty="0"/>
              <a:t>TZC </a:t>
            </a:r>
            <a:r>
              <a:rPr lang="fr-FR" sz="2600" b="1" dirty="0">
                <a:sym typeface="Wingdings" panose="05000000000000000000" pitchFamily="2" charset="2"/>
              </a:rPr>
              <a:t> </a:t>
            </a:r>
            <a:r>
              <a:rPr lang="fr-FR" sz="2600" b="1" dirty="0"/>
              <a:t>quel droit à l’emploi ? </a:t>
            </a:r>
          </a:p>
          <a:p>
            <a:pPr marL="0" indent="0">
              <a:buNone/>
            </a:pPr>
            <a:endParaRPr lang="fr-FR" sz="2600" b="1" dirty="0">
              <a:solidFill>
                <a:schemeClr val="tx2"/>
              </a:solidFill>
              <a:sym typeface="Wingdings" panose="05000000000000000000" pitchFamily="2" charset="2"/>
            </a:endParaRPr>
          </a:p>
          <a:p>
            <a:r>
              <a:rPr lang="fr-FR" sz="2600" dirty="0">
                <a:sym typeface="Wingdings" panose="05000000000000000000" pitchFamily="2" charset="2"/>
              </a:rPr>
              <a:t>Droit à un employeur: </a:t>
            </a:r>
            <a:r>
              <a:rPr lang="fr-FR" sz="2600" dirty="0" err="1">
                <a:sym typeface="Wingdings" panose="05000000000000000000" pitchFamily="2" charset="2"/>
              </a:rPr>
              <a:t>Employeurabilité</a:t>
            </a:r>
            <a:r>
              <a:rPr lang="fr-FR" sz="2600" dirty="0">
                <a:sym typeface="Wingdings" panose="05000000000000000000" pitchFamily="2" charset="2"/>
              </a:rPr>
              <a:t> grâce à l’EBE, Ateliers nationaux, EDR</a:t>
            </a:r>
          </a:p>
          <a:p>
            <a:pPr marL="457200" lvl="1" indent="0">
              <a:buNone/>
            </a:pPr>
            <a:r>
              <a:rPr lang="fr-FR" sz="2600" dirty="0">
                <a:sym typeface="Wingdings" panose="05000000000000000000" pitchFamily="2" charset="2"/>
              </a:rPr>
              <a:t>ou</a:t>
            </a:r>
          </a:p>
          <a:p>
            <a:r>
              <a:rPr lang="fr-FR" sz="2600" dirty="0">
                <a:sym typeface="Wingdings" panose="05000000000000000000" pitchFamily="2" charset="2"/>
              </a:rPr>
              <a:t>Droit au salaire pour émanciper le travail: </a:t>
            </a:r>
            <a:r>
              <a:rPr lang="fr-FR" sz="2600" b="1" dirty="0">
                <a:sym typeface="Wingdings" panose="05000000000000000000" pitchFamily="2" charset="2"/>
              </a:rPr>
              <a:t>convertir</a:t>
            </a:r>
            <a:r>
              <a:rPr lang="fr-FR" sz="2600" dirty="0">
                <a:sym typeface="Wingdings" panose="05000000000000000000" pitchFamily="2" charset="2"/>
              </a:rPr>
              <a:t> le projet des </a:t>
            </a:r>
            <a:r>
              <a:rPr lang="fr-FR" sz="2600" b="1" dirty="0">
                <a:sym typeface="Wingdings" panose="05000000000000000000" pitchFamily="2" charset="2"/>
              </a:rPr>
              <a:t>PPDE</a:t>
            </a:r>
            <a:r>
              <a:rPr lang="fr-FR" sz="2600" dirty="0">
                <a:sym typeface="Wingdings" panose="05000000000000000000" pitchFamily="2" charset="2"/>
              </a:rPr>
              <a:t> en travail par un droit à un salaire (intermédié par l’emploi)</a:t>
            </a:r>
          </a:p>
          <a:p>
            <a:pPr marL="0" indent="0">
              <a:buNone/>
            </a:pPr>
            <a:endParaRPr lang="fr-FR" sz="2600" dirty="0"/>
          </a:p>
          <a:p>
            <a:pPr marL="0" indent="0">
              <a:buNone/>
            </a:pPr>
            <a:r>
              <a:rPr lang="fr-FR" sz="2600" dirty="0"/>
              <a:t>Pas une lecture ex cathedra du projet</a:t>
            </a:r>
          </a:p>
          <a:p>
            <a:pPr>
              <a:buFontTx/>
              <a:buChar char="-"/>
            </a:pPr>
            <a:r>
              <a:rPr lang="fr-FR" sz="2600" dirty="0"/>
              <a:t>l’importance des parties prenantes dans la tonalité donnée à l’expérimentation </a:t>
            </a:r>
          </a:p>
          <a:p>
            <a:pPr>
              <a:buFontTx/>
              <a:buChar char="-"/>
            </a:pPr>
            <a:r>
              <a:rPr lang="fr-FR" sz="2600" dirty="0"/>
              <a:t>trois </a:t>
            </a:r>
            <a:r>
              <a:rPr lang="fr-FR" sz="2600" b="1" dirty="0"/>
              <a:t>écueils rendent difficile le déplacement des frontières du pouvoir sur les fins et moyens du travail.</a:t>
            </a:r>
            <a:r>
              <a:rPr lang="fr-FR" sz="2600" dirty="0"/>
              <a:t>  </a:t>
            </a:r>
          </a:p>
        </p:txBody>
      </p:sp>
    </p:spTree>
    <p:extLst>
      <p:ext uri="{BB962C8B-B14F-4D97-AF65-F5344CB8AC3E}">
        <p14:creationId xmlns:p14="http://schemas.microsoft.com/office/powerpoint/2010/main" val="245830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C7FEAF-4B7F-CD46-B5BA-C6E9D00FCF52}"/>
              </a:ext>
            </a:extLst>
          </p:cNvPr>
          <p:cNvSpPr>
            <a:spLocks noGrp="1"/>
          </p:cNvSpPr>
          <p:nvPr>
            <p:ph type="title"/>
          </p:nvPr>
        </p:nvSpPr>
        <p:spPr>
          <a:xfrm>
            <a:off x="838200" y="365126"/>
            <a:ext cx="10515600" cy="699400"/>
          </a:xfrm>
        </p:spPr>
        <p:txBody>
          <a:bodyPr>
            <a:normAutofit/>
          </a:bodyPr>
          <a:lstStyle/>
          <a:p>
            <a:pPr algn="ctr"/>
            <a:r>
              <a:rPr lang="fr-FR" sz="4100" b="1" dirty="0">
                <a:solidFill>
                  <a:schemeClr val="accent1">
                    <a:lumMod val="75000"/>
                  </a:schemeClr>
                </a:solidFill>
                <a:latin typeface="+mn-lt"/>
              </a:rPr>
              <a:t>Introduction</a:t>
            </a:r>
            <a:r>
              <a:rPr lang="fr-FR" sz="3600" dirty="0">
                <a:solidFill>
                  <a:schemeClr val="accent1">
                    <a:lumMod val="75000"/>
                  </a:schemeClr>
                </a:solidFill>
                <a:latin typeface="+mn-lt"/>
              </a:rPr>
              <a:t> 2/2</a:t>
            </a:r>
          </a:p>
        </p:txBody>
      </p:sp>
      <p:sp>
        <p:nvSpPr>
          <p:cNvPr id="3" name="Espace réservé du contenu 2">
            <a:extLst>
              <a:ext uri="{FF2B5EF4-FFF2-40B4-BE49-F238E27FC236}">
                <a16:creationId xmlns:a16="http://schemas.microsoft.com/office/drawing/2014/main" id="{5E7B7820-3988-E048-9CDE-54CE682BDC36}"/>
              </a:ext>
            </a:extLst>
          </p:cNvPr>
          <p:cNvSpPr>
            <a:spLocks noGrp="1"/>
          </p:cNvSpPr>
          <p:nvPr>
            <p:ph idx="1"/>
          </p:nvPr>
        </p:nvSpPr>
        <p:spPr>
          <a:xfrm>
            <a:off x="838200" y="1282890"/>
            <a:ext cx="10515600" cy="4894073"/>
          </a:xfrm>
        </p:spPr>
        <p:txBody>
          <a:bodyPr>
            <a:normAutofit/>
          </a:bodyPr>
          <a:lstStyle/>
          <a:p>
            <a:pPr marL="0" indent="0">
              <a:buNone/>
            </a:pPr>
            <a:r>
              <a:rPr lang="fr-FR" sz="2600" dirty="0">
                <a:sym typeface="Wingdings" panose="05000000000000000000" pitchFamily="2" charset="2"/>
              </a:rPr>
              <a:t>CC </a:t>
            </a:r>
            <a:r>
              <a:rPr lang="fr-FR" sz="2600" dirty="0" err="1">
                <a:sym typeface="Wingdings" panose="05000000000000000000" pitchFamily="2" charset="2"/>
              </a:rPr>
              <a:t>Colombey</a:t>
            </a:r>
            <a:r>
              <a:rPr lang="fr-FR" sz="2600" dirty="0">
                <a:sym typeface="Wingdings" panose="05000000000000000000" pitchFamily="2" charset="2"/>
              </a:rPr>
              <a:t> les belles, sud toulois : 33 communes, territoire rural, militantisme social </a:t>
            </a:r>
          </a:p>
          <a:p>
            <a:pPr marL="0" indent="0">
              <a:buNone/>
            </a:pPr>
            <a:endParaRPr lang="fr-FR" sz="2600" dirty="0">
              <a:sym typeface="Wingdings" panose="05000000000000000000" pitchFamily="2" charset="2"/>
            </a:endParaRPr>
          </a:p>
          <a:p>
            <a:r>
              <a:rPr lang="fr-FR" sz="2600" dirty="0">
                <a:sym typeface="Wingdings" panose="05000000000000000000" pitchFamily="2" charset="2"/>
              </a:rPr>
              <a:t>27 entretiens: équipe projet, élu porteur du projet, techniciens de la CC, ATD, dirigeants d’EBE (direction +CA), PPDE</a:t>
            </a:r>
          </a:p>
          <a:p>
            <a:r>
              <a:rPr lang="fr-FR" sz="2600" dirty="0">
                <a:sym typeface="Wingdings" panose="05000000000000000000" pitchFamily="2" charset="2"/>
              </a:rPr>
              <a:t>Enquête par questionnaire</a:t>
            </a:r>
          </a:p>
          <a:p>
            <a:r>
              <a:rPr lang="fr-FR" sz="2600" dirty="0">
                <a:sym typeface="Wingdings" panose="05000000000000000000" pitchFamily="2" charset="2"/>
              </a:rPr>
              <a:t>22 Observations: réunion d’info auprès des PPDE, entretiens individuels, réunions de pilotage du projet, groupes de travail et commissions, réunion de bilan-mobilisation, AG « Tailleurs de bouleau »</a:t>
            </a:r>
          </a:p>
          <a:p>
            <a:r>
              <a:rPr lang="fr-FR" sz="2600" dirty="0">
                <a:sym typeface="Wingdings" panose="05000000000000000000" pitchFamily="2" charset="2"/>
              </a:rPr>
              <a:t>Echanges informels très nombreux</a:t>
            </a:r>
          </a:p>
          <a:p>
            <a:r>
              <a:rPr lang="fr-FR" sz="2600" dirty="0">
                <a:sym typeface="Wingdings" panose="05000000000000000000" pitchFamily="2" charset="2"/>
              </a:rPr>
              <a:t>Travaux de la commission « mémoire »</a:t>
            </a:r>
            <a:endParaRPr lang="fr-FR" dirty="0"/>
          </a:p>
          <a:p>
            <a:endParaRPr lang="fr-FR" dirty="0"/>
          </a:p>
        </p:txBody>
      </p:sp>
    </p:spTree>
    <p:extLst>
      <p:ext uri="{BB962C8B-B14F-4D97-AF65-F5344CB8AC3E}">
        <p14:creationId xmlns:p14="http://schemas.microsoft.com/office/powerpoint/2010/main" val="2873461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D21910-058D-AE4A-B796-35FDD8CF1357}"/>
              </a:ext>
            </a:extLst>
          </p:cNvPr>
          <p:cNvSpPr>
            <a:spLocks noGrp="1"/>
          </p:cNvSpPr>
          <p:nvPr>
            <p:ph idx="1"/>
          </p:nvPr>
        </p:nvSpPr>
        <p:spPr>
          <a:xfrm>
            <a:off x="350196" y="753961"/>
            <a:ext cx="11436439" cy="6639059"/>
          </a:xfrm>
        </p:spPr>
        <p:txBody>
          <a:bodyPr>
            <a:normAutofit fontScale="47500" lnSpcReduction="20000"/>
          </a:bodyPr>
          <a:lstStyle/>
          <a:p>
            <a:pPr marL="0" indent="0">
              <a:buNone/>
            </a:pPr>
            <a:endParaRPr lang="fr-FR" sz="1900" b="1" dirty="0">
              <a:latin typeface="+mj-lt"/>
              <a:ea typeface="+mj-ea"/>
              <a:cs typeface="+mj-cs"/>
            </a:endParaRPr>
          </a:p>
          <a:p>
            <a:r>
              <a:rPr lang="fr-FR" sz="5500" dirty="0"/>
              <a:t>Une forte implication des porteurs : entreprise de conviction  </a:t>
            </a:r>
            <a:r>
              <a:rPr lang="fr-FR" sz="3800" dirty="0"/>
              <a:t>(Béraud et </a:t>
            </a:r>
            <a:r>
              <a:rPr lang="fr-FR" sz="3800" dirty="0" err="1"/>
              <a:t>Higelé</a:t>
            </a:r>
            <a:r>
              <a:rPr lang="fr-FR" sz="3800" dirty="0"/>
              <a:t>, 2020)</a:t>
            </a:r>
          </a:p>
          <a:p>
            <a:pPr marL="457200" lvl="1" indent="0">
              <a:buNone/>
            </a:pPr>
            <a:r>
              <a:rPr lang="fr-FR" sz="5100" dirty="0">
                <a:sym typeface="Wingdings" panose="05000000000000000000" pitchFamily="2" charset="2"/>
              </a:rPr>
              <a:t> </a:t>
            </a:r>
            <a:r>
              <a:rPr lang="fr-FR" sz="5100" dirty="0"/>
              <a:t>Une pluralité d’acteurs Recherchée</a:t>
            </a:r>
          </a:p>
          <a:p>
            <a:pPr marL="457200" lvl="1" indent="0">
              <a:buNone/>
            </a:pPr>
            <a:r>
              <a:rPr lang="fr-FR" sz="5100" dirty="0">
                <a:sym typeface="Wingdings" panose="05000000000000000000" pitchFamily="2" charset="2"/>
              </a:rPr>
              <a:t> </a:t>
            </a:r>
            <a:r>
              <a:rPr lang="fr-FR" sz="5100" dirty="0"/>
              <a:t>Mais des différences d’interprétation selon la place et le rôle occupé dans l’expérimentation</a:t>
            </a:r>
          </a:p>
          <a:p>
            <a:pPr marL="457200" lvl="1" indent="0">
              <a:buNone/>
            </a:pPr>
            <a:endParaRPr lang="fr-FR" sz="1300" dirty="0"/>
          </a:p>
          <a:p>
            <a:r>
              <a:rPr lang="fr-FR" sz="5500" dirty="0"/>
              <a:t>Deux lectures du projet </a:t>
            </a:r>
          </a:p>
          <a:p>
            <a:pPr marL="457200" lvl="1" indent="0">
              <a:buNone/>
            </a:pPr>
            <a:r>
              <a:rPr lang="fr-FR" sz="5100" dirty="0">
                <a:sym typeface="Wingdings" panose="05000000000000000000" pitchFamily="2" charset="2"/>
              </a:rPr>
              <a:t> </a:t>
            </a:r>
            <a:r>
              <a:rPr lang="fr-FR" sz="5100" dirty="0"/>
              <a:t>Une interprétation tournée vers la structuration économique du </a:t>
            </a:r>
            <a:r>
              <a:rPr lang="fr-FR" sz="5100"/>
              <a:t>territoire (Comcom</a:t>
            </a:r>
            <a:r>
              <a:rPr lang="fr-FR" sz="5100" dirty="0"/>
              <a:t>, direction EBE)</a:t>
            </a:r>
          </a:p>
          <a:p>
            <a:pPr marL="457200" lvl="1" indent="0">
              <a:buNone/>
            </a:pPr>
            <a:r>
              <a:rPr lang="fr-FR" sz="4200" i="1" dirty="0"/>
              <a:t>« La CC a développé un certain nombre de projets, le matelas en laine, le recyclage des textiles </a:t>
            </a:r>
            <a:r>
              <a:rPr lang="fr-FR" sz="4200" i="1" dirty="0" err="1"/>
              <a:t>Recytex</a:t>
            </a:r>
            <a:r>
              <a:rPr lang="fr-FR" sz="4200" i="1" dirty="0"/>
              <a:t>, etc. Ces projets dorment un peu dans les tiroirs aujourd’hui (…). Pourquoi ne pas profiter aujourd’hui des études qui ont été faites par la CC pour développer des activités comme celles-là au niveau de l’EBE ?» </a:t>
            </a:r>
            <a:r>
              <a:rPr lang="fr-FR" sz="4200" dirty="0"/>
              <a:t>(direction EBE, février 2017). </a:t>
            </a:r>
          </a:p>
          <a:p>
            <a:pPr marL="457200" lvl="1" indent="0">
              <a:buNone/>
            </a:pPr>
            <a:endParaRPr lang="fr-FR" sz="1300" dirty="0"/>
          </a:p>
          <a:p>
            <a:pPr lvl="1">
              <a:buFont typeface="Wingdings" panose="05000000000000000000" pitchFamily="2" charset="2"/>
              <a:buChar char="à"/>
            </a:pPr>
            <a:r>
              <a:rPr lang="fr-FR" sz="5100" dirty="0"/>
              <a:t>Une interprétation qui met l’accent sur les projets des PPDE (équipe projet)</a:t>
            </a:r>
          </a:p>
          <a:p>
            <a:pPr marL="457200" lvl="1" indent="0">
              <a:buNone/>
            </a:pPr>
            <a:r>
              <a:rPr lang="fr-FR" sz="4200" dirty="0"/>
              <a:t>« </a:t>
            </a:r>
            <a:r>
              <a:rPr lang="fr-FR" sz="4200" i="1" dirty="0"/>
              <a:t>On prend la relation à l’emploi autrement, voire même à l’envers  (…) D’habitude, on a des offres d’emploi et vous êtes demandeur d’emploi. Là, c’est l’inverse, vous offrez et le territoire a une demande</a:t>
            </a:r>
            <a:r>
              <a:rPr lang="fr-FR" sz="4200" dirty="0"/>
              <a:t> » (équipe projet, avril 2018). </a:t>
            </a:r>
          </a:p>
          <a:p>
            <a:pPr lvl="2"/>
            <a:endParaRPr lang="fr-FR" sz="4200" dirty="0"/>
          </a:p>
          <a:p>
            <a:r>
              <a:rPr lang="fr-FR" sz="5500" dirty="0"/>
              <a:t>Une évolution qui donne progressivement  l’avantage à la première lecture</a:t>
            </a:r>
          </a:p>
          <a:p>
            <a:pPr lvl="1">
              <a:buFont typeface="Wingdings" panose="05000000000000000000" pitchFamily="2" charset="2"/>
              <a:buChar char="à"/>
            </a:pPr>
            <a:r>
              <a:rPr lang="fr-FR" sz="3800" dirty="0"/>
              <a:t> </a:t>
            </a:r>
            <a:r>
              <a:rPr lang="fr-FR" sz="5100" dirty="0"/>
              <a:t>Moins de temps et de moyens pour « dévoiler » les projets des PPDE</a:t>
            </a:r>
          </a:p>
          <a:p>
            <a:pPr lvl="1">
              <a:buFont typeface="Wingdings" panose="05000000000000000000" pitchFamily="2" charset="2"/>
              <a:buChar char="à"/>
            </a:pPr>
            <a:r>
              <a:rPr lang="fr-FR" sz="5100" dirty="0"/>
              <a:t> Des activités utiles pour le développement économique du territoire</a:t>
            </a:r>
          </a:p>
          <a:p>
            <a:pPr marL="457200" lvl="1" indent="0">
              <a:buNone/>
            </a:pPr>
            <a:endParaRPr lang="fr-FR" sz="5100" dirty="0"/>
          </a:p>
          <a:p>
            <a:pPr marL="0" indent="0">
              <a:buNone/>
            </a:pPr>
            <a:endParaRPr lang="fr-FR" dirty="0"/>
          </a:p>
        </p:txBody>
      </p:sp>
      <p:sp>
        <p:nvSpPr>
          <p:cNvPr id="2" name="ZoneTexte 1">
            <a:extLst>
              <a:ext uri="{FF2B5EF4-FFF2-40B4-BE49-F238E27FC236}">
                <a16:creationId xmlns:a16="http://schemas.microsoft.com/office/drawing/2014/main" id="{8DFD4693-E84C-44E9-ADC6-0B4642F7411C}"/>
              </a:ext>
            </a:extLst>
          </p:cNvPr>
          <p:cNvSpPr txBox="1"/>
          <p:nvPr/>
        </p:nvSpPr>
        <p:spPr>
          <a:xfrm>
            <a:off x="350196" y="145915"/>
            <a:ext cx="11449455" cy="1046440"/>
          </a:xfrm>
          <a:prstGeom prst="rect">
            <a:avLst/>
          </a:prstGeom>
          <a:noFill/>
        </p:spPr>
        <p:txBody>
          <a:bodyPr wrap="square" rtlCol="0">
            <a:spAutoFit/>
          </a:bodyPr>
          <a:lstStyle/>
          <a:p>
            <a:r>
              <a:rPr lang="fr-FR" sz="4400" b="1" dirty="0">
                <a:solidFill>
                  <a:schemeClr val="accent1">
                    <a:lumMod val="75000"/>
                  </a:schemeClr>
                </a:solidFill>
              </a:rPr>
              <a:t>1. Deux interprétations du projet</a:t>
            </a:r>
          </a:p>
          <a:p>
            <a:endParaRPr lang="fr-FR" dirty="0"/>
          </a:p>
        </p:txBody>
      </p:sp>
    </p:spTree>
    <p:extLst>
      <p:ext uri="{BB962C8B-B14F-4D97-AF65-F5344CB8AC3E}">
        <p14:creationId xmlns:p14="http://schemas.microsoft.com/office/powerpoint/2010/main" val="154254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8AB30-C94D-4B65-A762-0A36BB0AF8DE}"/>
              </a:ext>
            </a:extLst>
          </p:cNvPr>
          <p:cNvSpPr>
            <a:spLocks noGrp="1"/>
          </p:cNvSpPr>
          <p:nvPr>
            <p:ph type="title"/>
          </p:nvPr>
        </p:nvSpPr>
        <p:spPr>
          <a:xfrm>
            <a:off x="442452" y="365125"/>
            <a:ext cx="10911348" cy="1325563"/>
          </a:xfrm>
        </p:spPr>
        <p:txBody>
          <a:bodyPr>
            <a:normAutofit/>
          </a:bodyPr>
          <a:lstStyle/>
          <a:p>
            <a:r>
              <a:rPr lang="fr-FR" b="1" dirty="0">
                <a:solidFill>
                  <a:schemeClr val="accent1">
                    <a:lumMod val="75000"/>
                  </a:schemeClr>
                </a:solidFill>
                <a:latin typeface="+mn-lt"/>
              </a:rPr>
              <a:t>2. Trois obstacles à l’émancipation du travail dans TZCLD</a:t>
            </a:r>
            <a:endParaRPr lang="fr-FR" dirty="0">
              <a:solidFill>
                <a:schemeClr val="accent1">
                  <a:lumMod val="75000"/>
                </a:schemeClr>
              </a:solidFill>
              <a:latin typeface="+mn-lt"/>
            </a:endParaRPr>
          </a:p>
        </p:txBody>
      </p:sp>
      <p:sp>
        <p:nvSpPr>
          <p:cNvPr id="3" name="Espace réservé du contenu 2">
            <a:extLst>
              <a:ext uri="{FF2B5EF4-FFF2-40B4-BE49-F238E27FC236}">
                <a16:creationId xmlns:a16="http://schemas.microsoft.com/office/drawing/2014/main" id="{608AAB92-B102-446B-9005-F538E90A15F5}"/>
              </a:ext>
            </a:extLst>
          </p:cNvPr>
          <p:cNvSpPr>
            <a:spLocks noGrp="1"/>
          </p:cNvSpPr>
          <p:nvPr>
            <p:ph idx="1"/>
          </p:nvPr>
        </p:nvSpPr>
        <p:spPr/>
        <p:txBody>
          <a:bodyPr>
            <a:normAutofit/>
          </a:bodyPr>
          <a:lstStyle/>
          <a:p>
            <a:r>
              <a:rPr lang="fr-FR" sz="2600" dirty="0"/>
              <a:t>Tensions et conflits dans les territoires expérimentaux</a:t>
            </a:r>
          </a:p>
          <a:p>
            <a:r>
              <a:rPr lang="fr-FR" sz="2600" dirty="0"/>
              <a:t>Ce caractère conflictuel de l’expérimentation tient aux contradictions internes à l’expérimentation qui posent directement la question des possibilités d’émanciper le travail dans le cadre d’un droit à l’emploi</a:t>
            </a:r>
          </a:p>
          <a:p>
            <a:pPr marL="457200" lvl="1" indent="0">
              <a:buNone/>
            </a:pPr>
            <a:r>
              <a:rPr lang="fr-FR" sz="2600" dirty="0">
                <a:sym typeface="Wingdings" panose="05000000000000000000" pitchFamily="2" charset="2"/>
              </a:rPr>
              <a:t>Trois obstacles: </a:t>
            </a:r>
          </a:p>
          <a:p>
            <a:pPr marL="457200" lvl="1" indent="0">
              <a:buNone/>
            </a:pPr>
            <a:r>
              <a:rPr lang="fr-FR" sz="2600" dirty="0">
                <a:sym typeface="Wingdings" panose="05000000000000000000" pitchFamily="2" charset="2"/>
              </a:rPr>
              <a:t>	1. résistance des directions d’EBE à leur dépossession des prérogatives 	d’employeur</a:t>
            </a:r>
          </a:p>
          <a:p>
            <a:pPr marL="457200" lvl="1" indent="0">
              <a:buNone/>
            </a:pPr>
            <a:r>
              <a:rPr lang="fr-FR" sz="2600" dirty="0">
                <a:sym typeface="Wingdings" panose="05000000000000000000" pitchFamily="2" charset="2"/>
              </a:rPr>
              <a:t>	2. appropriation des contenus d’emploi par les collectivités</a:t>
            </a:r>
          </a:p>
          <a:p>
            <a:pPr marL="895350" lvl="1" indent="0">
              <a:buNone/>
            </a:pPr>
            <a:r>
              <a:rPr lang="fr-FR" sz="2600" dirty="0">
                <a:sym typeface="Wingdings" panose="05000000000000000000" pitchFamily="2" charset="2"/>
              </a:rPr>
              <a:t>	3. difficulté pour le chômeurs volontaires à passer du statut de demandeur d’emploi à celui d’offreur de travail</a:t>
            </a:r>
            <a:endParaRPr lang="fr-FR" sz="2600" dirty="0"/>
          </a:p>
        </p:txBody>
      </p:sp>
    </p:spTree>
    <p:extLst>
      <p:ext uri="{BB962C8B-B14F-4D97-AF65-F5344CB8AC3E}">
        <p14:creationId xmlns:p14="http://schemas.microsoft.com/office/powerpoint/2010/main" val="71543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79B2A-CBDB-4986-9756-9DA765B14813}"/>
              </a:ext>
            </a:extLst>
          </p:cNvPr>
          <p:cNvSpPr>
            <a:spLocks noGrp="1"/>
          </p:cNvSpPr>
          <p:nvPr>
            <p:ph type="title"/>
          </p:nvPr>
        </p:nvSpPr>
        <p:spPr/>
        <p:txBody>
          <a:bodyPr>
            <a:normAutofit/>
          </a:bodyPr>
          <a:lstStyle/>
          <a:p>
            <a:r>
              <a:rPr lang="fr-FR" sz="3600" b="1" dirty="0">
                <a:solidFill>
                  <a:schemeClr val="accent1">
                    <a:lumMod val="75000"/>
                  </a:schemeClr>
                </a:solidFill>
                <a:latin typeface="+mn-lt"/>
              </a:rPr>
              <a:t>2.1. Une direction d’EBE qui résiste à son effacement</a:t>
            </a:r>
            <a:br>
              <a:rPr lang="fr-FR" sz="3600" dirty="0">
                <a:latin typeface="+mn-lt"/>
              </a:rPr>
            </a:br>
            <a:endParaRPr lang="fr-FR" sz="3600" dirty="0">
              <a:latin typeface="+mn-lt"/>
            </a:endParaRPr>
          </a:p>
        </p:txBody>
      </p:sp>
      <p:sp>
        <p:nvSpPr>
          <p:cNvPr id="3" name="Espace réservé du contenu 2">
            <a:extLst>
              <a:ext uri="{FF2B5EF4-FFF2-40B4-BE49-F238E27FC236}">
                <a16:creationId xmlns:a16="http://schemas.microsoft.com/office/drawing/2014/main" id="{CDB6F0F0-D1E0-4EDB-B18B-D9277D7660E3}"/>
              </a:ext>
            </a:extLst>
          </p:cNvPr>
          <p:cNvSpPr>
            <a:spLocks noGrp="1"/>
          </p:cNvSpPr>
          <p:nvPr>
            <p:ph idx="1"/>
          </p:nvPr>
        </p:nvSpPr>
        <p:spPr/>
        <p:txBody>
          <a:bodyPr>
            <a:normAutofit/>
          </a:bodyPr>
          <a:lstStyle/>
          <a:p>
            <a:pPr marL="0" indent="0">
              <a:buNone/>
            </a:pPr>
            <a:r>
              <a:rPr lang="fr-FR" sz="2600" dirty="0"/>
              <a:t>Dans le projet TZCLD, la direction de l’EBE n’a de pouvoir ni sur la sélection des salariés (embauches exhaustives), ni sur le choix des activités à développer (choix du CLE)</a:t>
            </a:r>
          </a:p>
          <a:p>
            <a:pPr marL="803275" indent="0">
              <a:buNone/>
            </a:pPr>
            <a:r>
              <a:rPr lang="fr-FR" sz="2600" dirty="0">
                <a:sym typeface="Wingdings" panose="05000000000000000000" pitchFamily="2" charset="2"/>
              </a:rPr>
              <a:t>	</a:t>
            </a:r>
            <a:r>
              <a:rPr lang="fr-FR" sz="2600" dirty="0"/>
              <a:t> L’employeur se rebiffe: mise en place de forme de sélection des salariés </a:t>
            </a:r>
            <a:r>
              <a:rPr lang="fr-FR" sz="1900" dirty="0"/>
              <a:t>(« </a:t>
            </a:r>
            <a:r>
              <a:rPr lang="fr-FR" sz="1900" i="1" dirty="0"/>
              <a:t>ce n’est pas possible de prendre à l’aveugle dans l’ordre chronologique des gens pour faire un boulot ou un autre</a:t>
            </a:r>
            <a:r>
              <a:rPr lang="fr-FR" sz="1900" dirty="0"/>
              <a:t> » -élu CA EBE-)</a:t>
            </a:r>
            <a:r>
              <a:rPr lang="fr-FR" sz="2400" dirty="0"/>
              <a:t>, </a:t>
            </a:r>
            <a:r>
              <a:rPr lang="fr-FR" sz="2600" dirty="0"/>
              <a:t>réorganisation managériale, mise en avant des activités rentables…</a:t>
            </a:r>
          </a:p>
          <a:p>
            <a:pPr marL="0" indent="0">
              <a:buNone/>
            </a:pPr>
            <a:endParaRPr lang="fr-FR" sz="2600" dirty="0">
              <a:sym typeface="Wingdings" panose="05000000000000000000" pitchFamily="2" charset="2"/>
            </a:endParaRPr>
          </a:p>
          <a:p>
            <a:pPr marL="0" indent="0" algn="just">
              <a:buNone/>
            </a:pPr>
            <a:r>
              <a:rPr lang="fr-FR" sz="2600" i="1" dirty="0">
                <a:sym typeface="Wingdings" panose="05000000000000000000" pitchFamily="2" charset="2"/>
              </a:rPr>
              <a:t>Une lecture de TZCLD comme un programme d’emploi aidé en CDI (droit à l’emploi comme droit à l’employeur)</a:t>
            </a:r>
            <a:r>
              <a:rPr lang="fr-FR" sz="2600" i="1" dirty="0"/>
              <a:t> contrarie l’autonomie des travailleurs</a:t>
            </a:r>
          </a:p>
        </p:txBody>
      </p:sp>
    </p:spTree>
    <p:extLst>
      <p:ext uri="{BB962C8B-B14F-4D97-AF65-F5344CB8AC3E}">
        <p14:creationId xmlns:p14="http://schemas.microsoft.com/office/powerpoint/2010/main" val="248158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79B2A-CBDB-4986-9756-9DA765B14813}"/>
              </a:ext>
            </a:extLst>
          </p:cNvPr>
          <p:cNvSpPr>
            <a:spLocks noGrp="1"/>
          </p:cNvSpPr>
          <p:nvPr>
            <p:ph type="title"/>
          </p:nvPr>
        </p:nvSpPr>
        <p:spPr>
          <a:xfrm>
            <a:off x="838200" y="365126"/>
            <a:ext cx="10515600" cy="881784"/>
          </a:xfrm>
        </p:spPr>
        <p:txBody>
          <a:bodyPr>
            <a:normAutofit/>
          </a:bodyPr>
          <a:lstStyle/>
          <a:p>
            <a:r>
              <a:rPr lang="fr-FR" sz="3600" b="1" dirty="0">
                <a:solidFill>
                  <a:schemeClr val="accent1">
                    <a:lumMod val="75000"/>
                  </a:schemeClr>
                </a:solidFill>
                <a:latin typeface="+mn-lt"/>
              </a:rPr>
              <a:t>2.2. L’appropriation des activités par le CLE</a:t>
            </a:r>
            <a:endParaRPr lang="fr-FR" sz="3600" dirty="0">
              <a:solidFill>
                <a:schemeClr val="accent1">
                  <a:lumMod val="75000"/>
                </a:schemeClr>
              </a:solidFill>
              <a:latin typeface="+mn-lt"/>
            </a:endParaRPr>
          </a:p>
        </p:txBody>
      </p:sp>
      <p:sp>
        <p:nvSpPr>
          <p:cNvPr id="3" name="Espace réservé du contenu 2">
            <a:extLst>
              <a:ext uri="{FF2B5EF4-FFF2-40B4-BE49-F238E27FC236}">
                <a16:creationId xmlns:a16="http://schemas.microsoft.com/office/drawing/2014/main" id="{CDB6F0F0-D1E0-4EDB-B18B-D9277D7660E3}"/>
              </a:ext>
            </a:extLst>
          </p:cNvPr>
          <p:cNvSpPr>
            <a:spLocks noGrp="1"/>
          </p:cNvSpPr>
          <p:nvPr>
            <p:ph idx="1"/>
          </p:nvPr>
        </p:nvSpPr>
        <p:spPr>
          <a:xfrm>
            <a:off x="838200" y="1515196"/>
            <a:ext cx="10515600" cy="4802187"/>
          </a:xfrm>
        </p:spPr>
        <p:txBody>
          <a:bodyPr>
            <a:noAutofit/>
          </a:bodyPr>
          <a:lstStyle/>
          <a:p>
            <a:r>
              <a:rPr lang="fr-FR" sz="2600" dirty="0"/>
              <a:t>Gouvernance à deux têtes (CLE et direction d’EBE) mais le comité local reste décisionnaire central </a:t>
            </a:r>
            <a:r>
              <a:rPr lang="fr-FR" sz="2600" dirty="0">
                <a:sym typeface="Wingdings" panose="05000000000000000000" pitchFamily="2" charset="2"/>
              </a:rPr>
              <a:t> poids important des collectivités</a:t>
            </a:r>
          </a:p>
          <a:p>
            <a:pPr marL="0" indent="0">
              <a:buNone/>
            </a:pPr>
            <a:endParaRPr lang="fr-FR" sz="2600" dirty="0">
              <a:sym typeface="Wingdings" panose="05000000000000000000" pitchFamily="2" charset="2"/>
            </a:endParaRPr>
          </a:p>
          <a:p>
            <a:r>
              <a:rPr lang="fr-FR" sz="2600" dirty="0">
                <a:sym typeface="Wingdings" panose="05000000000000000000" pitchFamily="2" charset="2"/>
              </a:rPr>
              <a:t>Sur notre terrain, la CC et </a:t>
            </a:r>
            <a:r>
              <a:rPr lang="fr-FR" sz="2600" dirty="0"/>
              <a:t>les maires s’approprient la définition des besoins et des opportunités d’emploi du territoire</a:t>
            </a:r>
          </a:p>
          <a:p>
            <a:pPr lvl="1">
              <a:buFont typeface="Wingdings" panose="05000000000000000000" pitchFamily="2" charset="2"/>
              <a:buChar char="à"/>
            </a:pPr>
            <a:r>
              <a:rPr lang="fr-FR" sz="2600" dirty="0">
                <a:sym typeface="Wingdings" panose="05000000000000000000" pitchFamily="2" charset="2"/>
              </a:rPr>
              <a:t> Tentation de compenser le manque d’emplois publics par des prestations de l’EBE</a:t>
            </a:r>
          </a:p>
          <a:p>
            <a:pPr lvl="1">
              <a:buFont typeface="Wingdings" panose="05000000000000000000" pitchFamily="2" charset="2"/>
              <a:buChar char="à"/>
            </a:pPr>
            <a:r>
              <a:rPr lang="fr-FR" sz="2600" dirty="0">
                <a:sym typeface="Wingdings" panose="05000000000000000000" pitchFamily="2" charset="2"/>
              </a:rPr>
              <a:t> Utilisation de TZCLD comme outil de la politique de développement local des collectivités : investissement prioritaire sur leurs projets</a:t>
            </a:r>
          </a:p>
          <a:p>
            <a:pPr marL="457200" lvl="1" indent="0">
              <a:buNone/>
            </a:pPr>
            <a:endParaRPr lang="fr-FR" sz="2600" dirty="0">
              <a:sym typeface="Wingdings" panose="05000000000000000000" pitchFamily="2" charset="2"/>
            </a:endParaRPr>
          </a:p>
          <a:p>
            <a:pPr marL="0" lvl="1" indent="0">
              <a:buNone/>
            </a:pPr>
            <a:r>
              <a:rPr lang="fr-FR" sz="2600" i="1" dirty="0"/>
              <a:t>Les besoins du territoire concurrencent les envies des chômeurs dans la définition des activités</a:t>
            </a:r>
            <a:endParaRPr lang="fr-FR" sz="2600" i="1" dirty="0">
              <a:sym typeface="Wingdings" panose="05000000000000000000" pitchFamily="2" charset="2"/>
            </a:endParaRPr>
          </a:p>
        </p:txBody>
      </p:sp>
    </p:spTree>
    <p:extLst>
      <p:ext uri="{BB962C8B-B14F-4D97-AF65-F5344CB8AC3E}">
        <p14:creationId xmlns:p14="http://schemas.microsoft.com/office/powerpoint/2010/main" val="420828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79B2A-CBDB-4986-9756-9DA765B14813}"/>
              </a:ext>
            </a:extLst>
          </p:cNvPr>
          <p:cNvSpPr>
            <a:spLocks noGrp="1"/>
          </p:cNvSpPr>
          <p:nvPr>
            <p:ph type="title"/>
          </p:nvPr>
        </p:nvSpPr>
        <p:spPr>
          <a:xfrm>
            <a:off x="648929" y="365126"/>
            <a:ext cx="11434915" cy="881784"/>
          </a:xfrm>
        </p:spPr>
        <p:txBody>
          <a:bodyPr>
            <a:noAutofit/>
          </a:bodyPr>
          <a:lstStyle/>
          <a:p>
            <a:r>
              <a:rPr lang="fr-FR" sz="3600" b="1" dirty="0">
                <a:solidFill>
                  <a:schemeClr val="accent1">
                    <a:lumMod val="75000"/>
                  </a:schemeClr>
                </a:solidFill>
                <a:latin typeface="+mn-lt"/>
              </a:rPr>
              <a:t>2.3. Des travailleurs qui ne sont pas préparés à l’autonomie</a:t>
            </a:r>
            <a:endParaRPr lang="fr-FR" sz="3600" dirty="0">
              <a:solidFill>
                <a:schemeClr val="accent1">
                  <a:lumMod val="75000"/>
                </a:schemeClr>
              </a:solidFill>
              <a:latin typeface="+mn-lt"/>
            </a:endParaRPr>
          </a:p>
        </p:txBody>
      </p:sp>
      <p:sp>
        <p:nvSpPr>
          <p:cNvPr id="3" name="Espace réservé du contenu 2">
            <a:extLst>
              <a:ext uri="{FF2B5EF4-FFF2-40B4-BE49-F238E27FC236}">
                <a16:creationId xmlns:a16="http://schemas.microsoft.com/office/drawing/2014/main" id="{CDB6F0F0-D1E0-4EDB-B18B-D9277D7660E3}"/>
              </a:ext>
            </a:extLst>
          </p:cNvPr>
          <p:cNvSpPr>
            <a:spLocks noGrp="1"/>
          </p:cNvSpPr>
          <p:nvPr>
            <p:ph idx="1"/>
          </p:nvPr>
        </p:nvSpPr>
        <p:spPr>
          <a:xfrm>
            <a:off x="838199" y="1246910"/>
            <a:ext cx="10827327" cy="4913456"/>
          </a:xfrm>
        </p:spPr>
        <p:txBody>
          <a:bodyPr>
            <a:noAutofit/>
          </a:bodyPr>
          <a:lstStyle/>
          <a:p>
            <a:pPr marL="0" indent="0">
              <a:buNone/>
            </a:pPr>
            <a:r>
              <a:rPr lang="fr-FR" sz="2600" dirty="0"/>
              <a:t>Difficulté à donner une place motrice aux envies des chômeurs:</a:t>
            </a:r>
          </a:p>
          <a:p>
            <a:pPr marL="0" indent="0">
              <a:buNone/>
            </a:pPr>
            <a:endParaRPr lang="fr-FR" sz="600" dirty="0"/>
          </a:p>
          <a:p>
            <a:pPr lvl="1">
              <a:buFont typeface="Wingdings" panose="05000000000000000000" pitchFamily="2" charset="2"/>
              <a:buChar char="à"/>
            </a:pPr>
            <a:r>
              <a:rPr lang="fr-FR" sz="2600" dirty="0"/>
              <a:t>Les principales réussites de définition autonome des contenus d’emplois sont le fait de chômeurs avec des ressources élevées (diplômé du supérieur, expérience entrepreneuriale) et se sont construites avec un accompagnement important </a:t>
            </a:r>
          </a:p>
          <a:p>
            <a:pPr marL="457200" lvl="1" indent="0">
              <a:buNone/>
            </a:pPr>
            <a:endParaRPr lang="fr-FR" sz="600" dirty="0"/>
          </a:p>
          <a:p>
            <a:pPr lvl="1">
              <a:buFont typeface="Wingdings" panose="05000000000000000000" pitchFamily="2" charset="2"/>
              <a:buChar char="à"/>
            </a:pPr>
            <a:r>
              <a:rPr lang="fr-FR" sz="2600" dirty="0"/>
              <a:t>Difficulté pour les chômeurs de s’extraire de la logique de l’emploi possible (demandeur d’emploi) vers celle du travail désiré (proposant): propositions à partir de leurs expériences passées ou des représentations d’emplois supposés possibles (stéréotypes)</a:t>
            </a:r>
            <a:endParaRPr lang="fr-FR" sz="2600" dirty="0">
              <a:sym typeface="Wingdings" panose="05000000000000000000" pitchFamily="2" charset="2"/>
            </a:endParaRPr>
          </a:p>
          <a:p>
            <a:pPr marL="0" lvl="1" indent="0">
              <a:buNone/>
            </a:pPr>
            <a:endParaRPr lang="fr-FR" sz="1200" i="1" dirty="0"/>
          </a:p>
          <a:p>
            <a:pPr marL="0" lvl="1" indent="0">
              <a:buNone/>
            </a:pPr>
            <a:r>
              <a:rPr lang="fr-FR" sz="2600" i="1" dirty="0"/>
              <a:t>Manque d’un véritable accompagnement et dimension collective du travail: les procédures actuelles n’offrent pas les conditions d’une véritable émancipation du travail (mais améliorent le bien être au travail)</a:t>
            </a:r>
            <a:endParaRPr lang="fr-FR" sz="2600" i="1" dirty="0">
              <a:sym typeface="Wingdings" panose="05000000000000000000" pitchFamily="2" charset="2"/>
            </a:endParaRPr>
          </a:p>
        </p:txBody>
      </p:sp>
    </p:spTree>
    <p:extLst>
      <p:ext uri="{BB962C8B-B14F-4D97-AF65-F5344CB8AC3E}">
        <p14:creationId xmlns:p14="http://schemas.microsoft.com/office/powerpoint/2010/main" val="2293598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79B2A-CBDB-4986-9756-9DA765B14813}"/>
              </a:ext>
            </a:extLst>
          </p:cNvPr>
          <p:cNvSpPr>
            <a:spLocks noGrp="1"/>
          </p:cNvSpPr>
          <p:nvPr>
            <p:ph type="title"/>
          </p:nvPr>
        </p:nvSpPr>
        <p:spPr>
          <a:xfrm>
            <a:off x="678426" y="365126"/>
            <a:ext cx="11208774" cy="881784"/>
          </a:xfrm>
        </p:spPr>
        <p:txBody>
          <a:bodyPr>
            <a:noAutofit/>
          </a:bodyPr>
          <a:lstStyle/>
          <a:p>
            <a:r>
              <a:rPr lang="fr-FR" sz="3600" b="1" dirty="0">
                <a:solidFill>
                  <a:schemeClr val="accent1">
                    <a:lumMod val="75000"/>
                  </a:schemeClr>
                </a:solidFill>
                <a:latin typeface="+mn-lt"/>
              </a:rPr>
              <a:t>Conclusion: quelle émancipation du travail dans l’emploi?</a:t>
            </a:r>
            <a:endParaRPr lang="fr-FR" sz="3600" dirty="0">
              <a:solidFill>
                <a:schemeClr val="accent1">
                  <a:lumMod val="75000"/>
                </a:schemeClr>
              </a:solidFill>
              <a:latin typeface="+mn-lt"/>
            </a:endParaRPr>
          </a:p>
        </p:txBody>
      </p:sp>
      <p:sp>
        <p:nvSpPr>
          <p:cNvPr id="3" name="Espace réservé du contenu 2">
            <a:extLst>
              <a:ext uri="{FF2B5EF4-FFF2-40B4-BE49-F238E27FC236}">
                <a16:creationId xmlns:a16="http://schemas.microsoft.com/office/drawing/2014/main" id="{CDB6F0F0-D1E0-4EDB-B18B-D9277D7660E3}"/>
              </a:ext>
            </a:extLst>
          </p:cNvPr>
          <p:cNvSpPr>
            <a:spLocks noGrp="1"/>
          </p:cNvSpPr>
          <p:nvPr>
            <p:ph idx="1"/>
          </p:nvPr>
        </p:nvSpPr>
        <p:spPr>
          <a:xfrm>
            <a:off x="838199" y="1403928"/>
            <a:ext cx="10827327" cy="4913456"/>
          </a:xfrm>
        </p:spPr>
        <p:txBody>
          <a:bodyPr>
            <a:noAutofit/>
          </a:bodyPr>
          <a:lstStyle/>
          <a:p>
            <a:pPr marL="0" indent="0">
              <a:buNone/>
            </a:pPr>
            <a:r>
              <a:rPr lang="fr-FR" sz="2600" dirty="0"/>
              <a:t>TZCLD prétend porter une forme d’émancipation du travail: nous avons cherché à en questionner la réalité (Ateliers sociaux ou ateliers nationaux?)</a:t>
            </a:r>
          </a:p>
          <a:p>
            <a:pPr marL="0" lvl="1" indent="0">
              <a:buNone/>
            </a:pPr>
            <a:endParaRPr lang="fr-FR" sz="2600" i="1" dirty="0"/>
          </a:p>
          <a:p>
            <a:pPr marL="0" lvl="1" indent="0">
              <a:buNone/>
            </a:pPr>
            <a:r>
              <a:rPr lang="fr-FR" sz="2600" i="1" dirty="0"/>
              <a:t>Même lorsque l’émancipation du travail fait partie des objectifs du droit à l’emploi, elle est en pratique difficile à opérationnaliser</a:t>
            </a:r>
          </a:p>
          <a:p>
            <a:pPr marL="342900" lvl="1" indent="-342900">
              <a:buFont typeface="Wingdings" panose="05000000000000000000" pitchFamily="2" charset="2"/>
              <a:buChar char="à"/>
            </a:pPr>
            <a:r>
              <a:rPr lang="fr-FR" sz="2600" dirty="0">
                <a:sym typeface="Wingdings" panose="05000000000000000000" pitchFamily="2" charset="2"/>
              </a:rPr>
              <a:t>Il ne suffit pas de créer de l’emploi, il faut penser le travail concret et l’entreprise </a:t>
            </a:r>
          </a:p>
          <a:p>
            <a:pPr marL="0" lvl="1" indent="0">
              <a:buNone/>
            </a:pPr>
            <a:r>
              <a:rPr lang="fr-FR" sz="2600" dirty="0">
                <a:sym typeface="Wingdings" panose="05000000000000000000" pitchFamily="2" charset="2"/>
              </a:rPr>
              <a:t> Que deviendrait l’ambition d’émancipation du travail dans une généralisation du droit à l’emploi (garantie d’emploi, EDR)?</a:t>
            </a:r>
          </a:p>
          <a:p>
            <a:pPr marL="0" lvl="1" indent="0">
              <a:buFont typeface="Wingdings" panose="05000000000000000000" pitchFamily="2" charset="2"/>
              <a:buChar char="à"/>
              <a:tabLst>
                <a:tab pos="0" algn="l"/>
              </a:tabLst>
            </a:pPr>
            <a:r>
              <a:rPr lang="fr-FR" sz="2600" dirty="0">
                <a:sym typeface="Wingdings" panose="05000000000000000000" pitchFamily="2" charset="2"/>
              </a:rPr>
              <a:t> Contradiction à défendre l’émancipation du travail dans le cadre de l’emploi? </a:t>
            </a:r>
          </a:p>
        </p:txBody>
      </p:sp>
    </p:spTree>
    <p:extLst>
      <p:ext uri="{BB962C8B-B14F-4D97-AF65-F5344CB8AC3E}">
        <p14:creationId xmlns:p14="http://schemas.microsoft.com/office/powerpoint/2010/main" val="321702386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3944</TotalTime>
  <Words>973</Words>
  <Application>Microsoft Macintosh PowerPoint</Application>
  <PresentationFormat>Grand écran</PresentationFormat>
  <Paragraphs>74</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Wingdings</vt:lpstr>
      <vt:lpstr>Office Theme</vt:lpstr>
      <vt:lpstr>Présentation PowerPoint</vt:lpstr>
      <vt:lpstr>Introduction 1/2 </vt:lpstr>
      <vt:lpstr>Introduction 2/2</vt:lpstr>
      <vt:lpstr>Présentation PowerPoint</vt:lpstr>
      <vt:lpstr>2. Trois obstacles à l’émancipation du travail dans TZCLD</vt:lpstr>
      <vt:lpstr>2.1. Une direction d’EBE qui résiste à son effacement </vt:lpstr>
      <vt:lpstr>2.2. L’appropriation des activités par le CLE</vt:lpstr>
      <vt:lpstr>2.3. Des travailleurs qui ne sont pas préparés à l’autonomie</vt:lpstr>
      <vt:lpstr>Conclusion: quelle émancipation du travail dans l’emploi?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Jean-Pascal Higele</dc:creator>
  <cp:lastModifiedBy>Microsoft Office User</cp:lastModifiedBy>
  <cp:revision>44</cp:revision>
  <dcterms:created xsi:type="dcterms:W3CDTF">2021-11-04T08:34:48Z</dcterms:created>
  <dcterms:modified xsi:type="dcterms:W3CDTF">2022-05-12T10:21:32Z</dcterms:modified>
</cp:coreProperties>
</file>